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1" r:id="rId2"/>
    <p:sldId id="280" r:id="rId3"/>
    <p:sldId id="297" r:id="rId4"/>
    <p:sldId id="419" r:id="rId5"/>
    <p:sldId id="281" r:id="rId6"/>
    <p:sldId id="296" r:id="rId7"/>
    <p:sldId id="298" r:id="rId8"/>
    <p:sldId id="371" r:id="rId9"/>
    <p:sldId id="299" r:id="rId10"/>
    <p:sldId id="402" r:id="rId11"/>
    <p:sldId id="373" r:id="rId12"/>
    <p:sldId id="301" r:id="rId13"/>
    <p:sldId id="368" r:id="rId14"/>
    <p:sldId id="389" r:id="rId15"/>
    <p:sldId id="304" r:id="rId16"/>
    <p:sldId id="391" r:id="rId17"/>
    <p:sldId id="390" r:id="rId18"/>
    <p:sldId id="375" r:id="rId19"/>
    <p:sldId id="381" r:id="rId20"/>
    <p:sldId id="407" r:id="rId21"/>
    <p:sldId id="393" r:id="rId22"/>
    <p:sldId id="394" r:id="rId23"/>
    <p:sldId id="388" r:id="rId24"/>
    <p:sldId id="395" r:id="rId25"/>
    <p:sldId id="408" r:id="rId26"/>
    <p:sldId id="366" r:id="rId2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22433"/>
    <a:srgbClr val="006778"/>
    <a:srgbClr val="AAC9B6"/>
    <a:srgbClr val="830022"/>
    <a:srgbClr val="790022"/>
    <a:srgbClr val="7836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2" autoAdjust="0"/>
    <p:restoredTop sz="78333" autoAdjust="0"/>
  </p:normalViewPr>
  <p:slideViewPr>
    <p:cSldViewPr>
      <p:cViewPr varScale="1">
        <p:scale>
          <a:sx n="91" d="100"/>
          <a:sy n="91" d="100"/>
        </p:scale>
        <p:origin x="-13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3024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Y val="220"/>
      <c:perspective val="0"/>
    </c:view3D>
    <c:plotArea>
      <c:layout>
        <c:manualLayout>
          <c:layoutTarget val="inner"/>
          <c:xMode val="edge"/>
          <c:yMode val="edge"/>
          <c:x val="0.1313364055299539"/>
          <c:y val="8.3682008368201735E-2"/>
          <c:w val="0.70737327188940091"/>
          <c:h val="0.5104602510460215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20308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FF6600"/>
                  </a:gs>
                  <a:gs pos="100000">
                    <a:srgbClr val="FFFF99"/>
                  </a:gs>
                </a:gsLst>
                <a:path path="rect">
                  <a:fillToRect r="100000" b="100000"/>
                </a:path>
              </a:gradFill>
              <a:ln w="2030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2BA-4EFD-94B7-119FC58FF8DE}"/>
              </c:ext>
            </c:extLst>
          </c:dPt>
          <c:dPt>
            <c:idx val="1"/>
            <c:spPr>
              <a:gradFill rotWithShape="0">
                <a:gsLst>
                  <a:gs pos="0">
                    <a:srgbClr val="FF9900"/>
                  </a:gs>
                  <a:gs pos="100000">
                    <a:srgbClr val="800000"/>
                  </a:gs>
                </a:gsLst>
                <a:path path="rect">
                  <a:fillToRect l="100000" b="100000"/>
                </a:path>
              </a:gradFill>
              <a:ln w="2030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BA-4EFD-94B7-119FC58FF8DE}"/>
              </c:ext>
            </c:extLst>
          </c:dPt>
          <c:dPt>
            <c:idx val="2"/>
            <c:spPr>
              <a:gradFill rotWithShape="0">
                <a:gsLst>
                  <a:gs pos="0">
                    <a:srgbClr val="FF9900"/>
                  </a:gs>
                  <a:gs pos="100000">
                    <a:srgbClr val="FF6600"/>
                  </a:gs>
                </a:gsLst>
                <a:path path="rect">
                  <a:fillToRect l="100000" t="100000"/>
                </a:path>
              </a:gradFill>
              <a:ln w="2030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2BA-4EFD-94B7-119FC58FF8DE}"/>
              </c:ext>
            </c:extLst>
          </c:dPt>
          <c:cat>
            <c:strRef>
              <c:f>Sheet1!$B$1:$D$1</c:f>
              <c:strCache>
                <c:ptCount val="3"/>
                <c:pt idx="0">
                  <c:v>Members 245</c:v>
                </c:pt>
                <c:pt idx="1">
                  <c:v>Managerial Staff 35</c:v>
                </c:pt>
                <c:pt idx="2">
                  <c:v>Associate Members 60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245</c:v>
                </c:pt>
                <c:pt idx="1">
                  <c:v>35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BA-4EFD-94B7-119FC58FF8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20308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2030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BA-4EFD-94B7-119FC58FF8DE}"/>
              </c:ext>
            </c:extLst>
          </c:dPt>
          <c:dPt>
            <c:idx val="2"/>
            <c:spPr>
              <a:solidFill>
                <a:schemeClr val="hlink"/>
              </a:solidFill>
              <a:ln w="2030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BA-4EFD-94B7-119FC58FF8DE}"/>
              </c:ext>
            </c:extLst>
          </c:dPt>
          <c:cat>
            <c:strRef>
              <c:f>Sheet1!$B$1:$D$1</c:f>
              <c:strCache>
                <c:ptCount val="3"/>
                <c:pt idx="0">
                  <c:v>Members 245</c:v>
                </c:pt>
                <c:pt idx="1">
                  <c:v>Managerial Staff 35</c:v>
                </c:pt>
                <c:pt idx="2">
                  <c:v>Associate Members 60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BA-4EFD-94B7-119FC58FF8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20308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2030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BA-4EFD-94B7-119FC58FF8DE}"/>
              </c:ext>
            </c:extLst>
          </c:dPt>
          <c:dPt>
            <c:idx val="1"/>
            <c:spPr>
              <a:solidFill>
                <a:schemeClr val="accent2"/>
              </a:solidFill>
              <a:ln w="2030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2BA-4EFD-94B7-119FC58FF8DE}"/>
              </c:ext>
            </c:extLst>
          </c:dPt>
          <c:cat>
            <c:strRef>
              <c:f>Sheet1!$B$1:$D$1</c:f>
              <c:strCache>
                <c:ptCount val="3"/>
                <c:pt idx="0">
                  <c:v>Members 245</c:v>
                </c:pt>
                <c:pt idx="1">
                  <c:v>Managerial Staff 35</c:v>
                </c:pt>
                <c:pt idx="2">
                  <c:v>Associate Members 60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2BA-4EFD-94B7-119FC58FF8DE}"/>
            </c:ext>
          </c:extLst>
        </c:ser>
        <c:dLbls/>
      </c:pie3DChart>
      <c:spPr>
        <a:noFill/>
        <a:ln w="4061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2055" b="1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2055" b="1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2055" b="1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it-IT"/>
          </a:p>
        </c:txPr>
      </c:legendEntry>
      <c:layout>
        <c:manualLayout>
          <c:xMode val="edge"/>
          <c:yMode val="edge"/>
          <c:x val="0.14976958525345621"/>
          <c:y val="0.67364016736402388"/>
          <c:w val="0.70737327188940091"/>
          <c:h val="0.31799163179916518"/>
        </c:manualLayout>
      </c:layout>
      <c:spPr>
        <a:noFill/>
        <a:ln w="40617">
          <a:noFill/>
        </a:ln>
      </c:spPr>
      <c:txPr>
        <a:bodyPr/>
        <a:lstStyle/>
        <a:p>
          <a:pPr>
            <a:defRPr sz="2055" b="1" i="0" u="none" strike="noStrike" baseline="0">
              <a:solidFill>
                <a:srgbClr val="FF0000"/>
              </a:solidFill>
              <a:latin typeface="Verdana"/>
              <a:ea typeface="Verdana"/>
              <a:cs typeface="Verdana"/>
            </a:defRPr>
          </a:pPr>
          <a:endParaRPr lang="it-IT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7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BAC0BE-382F-4713-873A-FCD35C2C80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9D3DBD-979A-4BED-A4B4-E59591C988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BB94C-8D19-4B8B-BCFA-E451236ECC2A}" type="slidenum">
              <a:rPr lang="it-IT" smtClean="0">
                <a:latin typeface="Arial" charset="0"/>
              </a:rPr>
              <a:pPr/>
              <a:t>2</a:t>
            </a:fld>
            <a:endParaRPr lang="it-IT">
              <a:latin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30" tIns="44115" rIns="88230" bIns="44115" anchor="b"/>
          <a:lstStyle/>
          <a:p>
            <a:pPr algn="r" defTabSz="882650" eaLnBrk="1" hangingPunct="1"/>
            <a:fld id="{CE97D7B0-6140-4DE1-94A9-A51660EB6DB6}" type="slidenum">
              <a:rPr lang="it-IT" sz="1200">
                <a:solidFill>
                  <a:schemeClr val="tx1"/>
                </a:solidFill>
              </a:rPr>
              <a:pPr algn="r" defTabSz="882650" eaLnBrk="1" hangingPunct="1"/>
              <a:t>2</a:t>
            </a:fld>
            <a:endParaRPr lang="it-IT" sz="120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 lIns="88230" tIns="44115" rIns="88230" bIns="44115"/>
          <a:lstStyle/>
          <a:p>
            <a:pPr eaLnBrk="1" hangingPunct="1"/>
            <a:endParaRPr 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18991-9694-4691-8DAC-EC82A4D0A3C7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81394-C3A3-4E86-8A3C-EA9C219D0863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EF6E1-19B2-40D5-A686-825A5C3D3D67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F780F-95AD-4C89-8F68-C4CE88C8964C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D5F96-5565-405A-897B-0D0803D0E7CA}" type="slidenum">
              <a:rPr lang="it-IT" smtClean="0">
                <a:latin typeface="Arial" charset="0"/>
              </a:rPr>
              <a:pPr/>
              <a:t>5</a:t>
            </a:fld>
            <a:endParaRPr lang="it-IT" dirty="0">
              <a:latin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30" tIns="44115" rIns="88230" bIns="44115" anchor="b"/>
          <a:lstStyle/>
          <a:p>
            <a:pPr algn="r" defTabSz="882650" eaLnBrk="1" hangingPunct="1"/>
            <a:fld id="{99D93565-023C-43FE-9A7A-8837EE7F25FA}" type="slidenum">
              <a:rPr lang="it-IT" sz="1200">
                <a:solidFill>
                  <a:schemeClr val="tx1"/>
                </a:solidFill>
              </a:rPr>
              <a:pPr algn="r" defTabSz="882650" eaLnBrk="1" hangingPunct="1"/>
              <a:t>5</a:t>
            </a:fld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 lIns="88230" tIns="44115" rIns="88230" bIns="44115"/>
          <a:lstStyle/>
          <a:p>
            <a:pPr eaLnBrk="1" hangingPunct="1"/>
            <a:endParaRPr lang="it-IT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E24C5-08D7-431A-9384-FA1D7E27DD0B}" type="slidenum">
              <a:rPr lang="it-IT" smtClean="0">
                <a:latin typeface="Arial" charset="0"/>
              </a:rPr>
              <a:pPr/>
              <a:t>6</a:t>
            </a:fld>
            <a:endParaRPr lang="it-IT">
              <a:latin typeface="Arial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10C4D5-1C56-4C5A-85CF-7CAB014B87D3}" type="slidenum">
              <a:rPr lang="it-IT" sz="1200">
                <a:solidFill>
                  <a:schemeClr val="tx1"/>
                </a:solidFill>
              </a:rPr>
              <a:pPr algn="r"/>
              <a:t>6</a:t>
            </a:fld>
            <a:endParaRPr lang="it-IT" sz="1200">
              <a:solidFill>
                <a:schemeClr val="tx1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EB339-05E4-44B2-8222-89CBF245BA9E}" type="slidenum">
              <a:rPr lang="en-GB"/>
              <a:pPr/>
              <a:t>7</a:t>
            </a:fld>
            <a:endParaRPr 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C0BE3-6B3C-48D2-B4E5-4F2547039245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E34EC-8297-4B8C-BE64-0062384D944F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30626-E2BD-47E4-9D4E-34F94232AF68}" type="slidenum">
              <a:rPr lang="en-GB"/>
              <a:pPr/>
              <a:t>12</a:t>
            </a:fld>
            <a:endParaRPr lang="en-GB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7633D-F965-43D6-9E1B-87AB87168E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EF6E1-19B2-40D5-A686-825A5C3D3D67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E018-D98F-48F2-9B0A-78BF87FA0A8A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6711024C-2893-4A02-8907-27B3D0D21D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DE42-BBDA-4953-A309-C66D0265851F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499CE43E-1987-44D4-B38A-D6DED689DB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3C24D-58B4-47D4-89E6-7DFC17FF12F0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C3527900-D127-419A-AEC1-21CD80462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5D14-E080-40B9-AD6B-54F4FB463F04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89CD9EE6-8CF6-47BA-8628-2473948B4F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AE73-4BBE-451E-AF02-8A82E1CC824F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DCBBCE44-69F2-40C8-838E-8D8618D743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8069-25B3-4A31-9F83-A2575E4C40F1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AD41F993-B92E-4BD9-9ABF-B2B1679F9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2B3D5-E8D5-4E08-9EA0-8F8ACB435699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14D8966E-0583-4648-96B2-6BC2E49CC0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D0BB-37E7-4DF4-9D76-DED1BDFBE484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FA21CD48-123C-4EA8-A879-5A0A59ED30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DEE8-FDA5-40F8-B789-D8BDB35D854A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514BFD9F-FDC8-4D6F-8E24-288669EF8D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70CDD-C02E-42E5-90F1-556B4A3B13CD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A204A698-6F15-4356-B219-654AE9633C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7748-F1AD-477A-B958-0D9C39ADD793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BB584648-070E-4029-9CA3-33D0325676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C9D28-71C6-44F2-AD50-EE4786F42238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Pagina </a:t>
            </a:r>
            <a:fld id="{8D930B1E-7A3E-4361-B67D-E0446190FD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pitchFamily="34" charset="0"/>
              </a:endParaRPr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3F93E9BB-50A4-4C57-BA6F-A44B09EF9E60}" type="datetime1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Pagina </a:t>
            </a:r>
            <a:fld id="{25880E91-B9D2-4CF4-AD69-78AD412195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652120" y="6146800"/>
            <a:ext cx="3491880" cy="457200"/>
          </a:xfrm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936976" cy="457200"/>
          </a:xfrm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CIRPS- Centro Interuniversitario di Ricerca Per lo Sviluppo sostenibile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2"/>
            <a:ext cx="9144000" cy="4393083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it-IT" dirty="0"/>
          </a:p>
          <a:p>
            <a:pPr eaLnBrk="1" hangingPunct="1">
              <a:buNone/>
            </a:pPr>
            <a:r>
              <a:rPr lang="it-IT" sz="3600" dirty="0"/>
              <a:t>	   </a:t>
            </a:r>
          </a:p>
          <a:p>
            <a:pPr eaLnBrk="1" hangingPunct="1">
              <a:buNone/>
            </a:pPr>
            <a:r>
              <a:rPr lang="it-IT" sz="3600" b="1" dirty="0">
                <a:solidFill>
                  <a:srgbClr val="002060"/>
                </a:solidFill>
              </a:rPr>
              <a:t>	        </a:t>
            </a:r>
            <a:r>
              <a:rPr lang="it-IT" sz="2800" b="1" dirty="0">
                <a:solidFill>
                  <a:srgbClr val="002060"/>
                </a:solidFill>
              </a:rPr>
              <a:t>PRESENTAZIONE A SGD DNA</a:t>
            </a:r>
          </a:p>
          <a:p>
            <a:pPr eaLnBrk="1" hangingPunct="1">
              <a:buNone/>
            </a:pPr>
            <a:endParaRPr lang="it-IT" dirty="0"/>
          </a:p>
          <a:p>
            <a:pPr eaLnBrk="1" hangingPunct="1">
              <a:buFontTx/>
              <a:buNone/>
            </a:pPr>
            <a:r>
              <a:rPr lang="it-IT" dirty="0"/>
              <a:t>			   </a:t>
            </a:r>
            <a:r>
              <a:rPr lang="it-IT" b="1" dirty="0">
                <a:solidFill>
                  <a:srgbClr val="002060"/>
                </a:solidFill>
              </a:rPr>
              <a:t>Prof. Ing. VINCENZO NASO</a:t>
            </a:r>
          </a:p>
          <a:p>
            <a:pPr eaLnBrk="1" hangingPunct="1">
              <a:buFontTx/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it-IT" b="1" dirty="0"/>
          </a:p>
          <a:p>
            <a:pPr eaLnBrk="1" hangingPunct="1">
              <a:buFontTx/>
              <a:buNone/>
            </a:pPr>
            <a:r>
              <a:rPr lang="it-IT" b="1" dirty="0"/>
              <a:t>	</a:t>
            </a:r>
          </a:p>
          <a:p>
            <a:pPr eaLnBrk="1" hangingPunct="1">
              <a:buFontTx/>
              <a:buNone/>
            </a:pPr>
            <a:r>
              <a:rPr lang="it-IT" b="1" dirty="0"/>
              <a:t>		</a:t>
            </a:r>
          </a:p>
          <a:p>
            <a:pPr eaLnBrk="1" hangingPunct="1">
              <a:buFontTx/>
              <a:buNone/>
            </a:pPr>
            <a:r>
              <a:rPr lang="it-IT" dirty="0"/>
              <a:t>         </a:t>
            </a:r>
          </a:p>
          <a:p>
            <a:pPr eaLnBrk="1" hangingPunct="1">
              <a:buFontTx/>
              <a:buNone/>
            </a:pPr>
            <a:r>
              <a:rPr lang="it-IT" dirty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836613"/>
            <a:ext cx="7559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822433"/>
              </a:buClr>
              <a:defRPr/>
            </a:pPr>
            <a:endParaRPr lang="it-IT" sz="24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59632" y="1196752"/>
            <a:ext cx="71287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rgbClr val="8224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CIRPS</a:t>
            </a:r>
            <a:r>
              <a:rPr lang="it-IT" sz="3200" b="1" dirty="0">
                <a:solidFill>
                  <a:srgbClr val="822433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it-IT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it-IT" sz="2000" b="1" dirty="0">
                <a:solidFill>
                  <a:srgbClr val="822433"/>
                </a:solidFill>
                <a:latin typeface="+mj-lt"/>
                <a:ea typeface="+mj-ea"/>
                <a:cs typeface="+mj-cs"/>
              </a:rPr>
              <a:t>ENTRO </a:t>
            </a:r>
            <a:r>
              <a:rPr lang="it-IT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it-IT" sz="2000" b="1" dirty="0">
                <a:solidFill>
                  <a:srgbClr val="822433"/>
                </a:solidFill>
                <a:latin typeface="+mj-lt"/>
                <a:ea typeface="+mj-ea"/>
                <a:cs typeface="+mj-cs"/>
              </a:rPr>
              <a:t>NTERUNIVERSITARIO </a:t>
            </a:r>
            <a:r>
              <a:rPr lang="it-IT" sz="2000" b="1" dirty="0" err="1">
                <a:solidFill>
                  <a:srgbClr val="822433"/>
                </a:solidFill>
                <a:latin typeface="+mj-lt"/>
                <a:ea typeface="+mj-ea"/>
                <a:cs typeface="+mj-cs"/>
              </a:rPr>
              <a:t>DI</a:t>
            </a:r>
            <a:r>
              <a:rPr lang="it-IT" sz="2000" b="1" dirty="0">
                <a:solidFill>
                  <a:srgbClr val="8224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it-IT" sz="2000" b="1" dirty="0">
                <a:solidFill>
                  <a:srgbClr val="822433"/>
                </a:solidFill>
                <a:latin typeface="+mj-lt"/>
                <a:ea typeface="+mj-ea"/>
                <a:cs typeface="+mj-cs"/>
              </a:rPr>
              <a:t>ICERCA </a:t>
            </a:r>
            <a:r>
              <a:rPr lang="it-IT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</a:t>
            </a:r>
            <a:r>
              <a:rPr lang="it-IT" sz="2000" b="1" dirty="0">
                <a:solidFill>
                  <a:srgbClr val="822433"/>
                </a:solidFill>
                <a:latin typeface="+mj-lt"/>
                <a:ea typeface="+mj-ea"/>
                <a:cs typeface="+mj-cs"/>
              </a:rPr>
              <a:t>ER LO  </a:t>
            </a:r>
            <a:r>
              <a:rPr lang="it-IT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it-IT" sz="2000" b="1" dirty="0">
                <a:solidFill>
                  <a:srgbClr val="822433"/>
                </a:solidFill>
                <a:latin typeface="+mj-lt"/>
                <a:ea typeface="+mj-ea"/>
                <a:cs typeface="+mj-cs"/>
              </a:rPr>
              <a:t>VILUPPO SOSTENIBILE</a:t>
            </a:r>
            <a:endParaRPr lang="it-IT" sz="2000" b="1" kern="0" dirty="0">
              <a:solidFill>
                <a:srgbClr val="82243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507" y="5085184"/>
            <a:ext cx="7372985" cy="1008112"/>
          </a:xfrm>
          <a:prstGeom prst="rect">
            <a:avLst/>
          </a:prstGeom>
        </p:spPr>
      </p:pic>
      <p:pic>
        <p:nvPicPr>
          <p:cNvPr id="58370" name="Picture 2" descr="http://www.uniecampus.it/fileadmin/template/newhome/resourc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2656"/>
            <a:ext cx="1962150" cy="742951"/>
          </a:xfrm>
          <a:prstGeom prst="rect">
            <a:avLst/>
          </a:prstGeom>
          <a:noFill/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0EEC780-E80E-4B01-B88E-B18A49BD1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11" y="239841"/>
            <a:ext cx="1219048" cy="10285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IN EUROPA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/>
              <a:t>-</a:t>
            </a:r>
            <a:r>
              <a:rPr lang="it-IT" dirty="0" err="1">
                <a:solidFill>
                  <a:srgbClr val="002060"/>
                </a:solidFill>
              </a:rPr>
              <a:t>Portogallo</a:t>
            </a:r>
            <a:r>
              <a:rPr lang="it-IT" dirty="0">
                <a:solidFill>
                  <a:srgbClr val="002060"/>
                </a:solidFill>
              </a:rPr>
              <a:t>				</a:t>
            </a:r>
            <a:r>
              <a:rPr lang="it-IT" dirty="0" err="1">
                <a:solidFill>
                  <a:srgbClr val="002060"/>
                </a:solidFill>
              </a:rPr>
              <a:t>-Germania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-Spagna				-Repubblica Ceca</a:t>
            </a:r>
          </a:p>
          <a:p>
            <a:r>
              <a:rPr lang="it-IT" dirty="0" err="1">
                <a:solidFill>
                  <a:srgbClr val="002060"/>
                </a:solidFill>
              </a:rPr>
              <a:t>-Francia</a:t>
            </a:r>
            <a:r>
              <a:rPr lang="it-IT" dirty="0">
                <a:solidFill>
                  <a:srgbClr val="002060"/>
                </a:solidFill>
              </a:rPr>
              <a:t>				</a:t>
            </a:r>
            <a:r>
              <a:rPr lang="it-IT" dirty="0" err="1">
                <a:solidFill>
                  <a:srgbClr val="002060"/>
                </a:solidFill>
              </a:rPr>
              <a:t>-Croazia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-Svizzera				</a:t>
            </a:r>
            <a:r>
              <a:rPr lang="it-IT" dirty="0" err="1">
                <a:solidFill>
                  <a:srgbClr val="002060"/>
                </a:solidFill>
              </a:rPr>
              <a:t>-Slovenia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/>
              <a:t>-</a:t>
            </a:r>
            <a:r>
              <a:rPr lang="it-IT" dirty="0" err="1">
                <a:solidFill>
                  <a:srgbClr val="002060"/>
                </a:solidFill>
              </a:rPr>
              <a:t>Austria</a:t>
            </a:r>
            <a:r>
              <a:rPr lang="it-IT" dirty="0"/>
              <a:t>				</a:t>
            </a:r>
            <a:r>
              <a:rPr lang="it-IT" dirty="0" err="1"/>
              <a:t>-</a:t>
            </a:r>
            <a:r>
              <a:rPr lang="it-IT" b="1" dirty="0" err="1">
                <a:solidFill>
                  <a:srgbClr val="C00000"/>
                </a:solidFill>
              </a:rPr>
              <a:t>Albania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it-IT" dirty="0"/>
              <a:t>-</a:t>
            </a:r>
            <a:r>
              <a:rPr lang="it-IT" dirty="0">
                <a:solidFill>
                  <a:srgbClr val="002060"/>
                </a:solidFill>
              </a:rPr>
              <a:t>Gran Bretagna	</a:t>
            </a:r>
            <a:r>
              <a:rPr lang="it-IT" dirty="0"/>
              <a:t>		</a:t>
            </a:r>
            <a:r>
              <a:rPr lang="it-IT" dirty="0" err="1"/>
              <a:t>-</a:t>
            </a:r>
            <a:r>
              <a:rPr lang="it-IT" dirty="0" err="1">
                <a:solidFill>
                  <a:srgbClr val="C00000"/>
                </a:solidFill>
              </a:rPr>
              <a:t>Kosovo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/>
              <a:t>-</a:t>
            </a:r>
            <a:r>
              <a:rPr lang="it-IT" dirty="0" err="1">
                <a:solidFill>
                  <a:srgbClr val="002060"/>
                </a:solidFill>
              </a:rPr>
              <a:t>Irlanda</a:t>
            </a:r>
            <a:r>
              <a:rPr lang="it-IT" dirty="0"/>
              <a:t>				</a:t>
            </a:r>
            <a:r>
              <a:rPr lang="it-IT" dirty="0" err="1"/>
              <a:t>-</a:t>
            </a:r>
            <a:r>
              <a:rPr lang="it-IT" dirty="0" err="1">
                <a:solidFill>
                  <a:srgbClr val="C00000"/>
                </a:solidFill>
              </a:rPr>
              <a:t>Montenegro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/>
              <a:t>-</a:t>
            </a:r>
            <a:r>
              <a:rPr lang="it-IT" dirty="0" err="1">
                <a:solidFill>
                  <a:srgbClr val="002060"/>
                </a:solidFill>
              </a:rPr>
              <a:t>Belgio</a:t>
            </a:r>
            <a:r>
              <a:rPr lang="it-IT" dirty="0">
                <a:solidFill>
                  <a:srgbClr val="002060"/>
                </a:solidFill>
              </a:rPr>
              <a:t>	</a:t>
            </a:r>
            <a:r>
              <a:rPr lang="it-IT" dirty="0"/>
              <a:t>			</a:t>
            </a:r>
            <a:r>
              <a:rPr lang="it-IT" dirty="0" err="1">
                <a:solidFill>
                  <a:srgbClr val="002060"/>
                </a:solidFill>
              </a:rPr>
              <a:t>-Bulgaria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-Olanda				</a:t>
            </a:r>
            <a:r>
              <a:rPr lang="it-IT" dirty="0" err="1">
                <a:solidFill>
                  <a:srgbClr val="002060"/>
                </a:solidFill>
              </a:rPr>
              <a:t>-Romania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9AE73-4BBE-451E-AF02-8A82E1CC824F}" type="datetime1">
              <a:rPr lang="it-IT" smtClean="0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Prof. Vincenzo Naso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Pagina </a:t>
            </a:r>
            <a:fld id="{DCBBCE44-69F2-40C8-838E-8D8618D7430D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4F2939-C574-4DEE-8BB1-C82B87C53C96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International Network Agreements </a:t>
            </a:r>
          </a:p>
        </p:txBody>
      </p:sp>
      <p:pic>
        <p:nvPicPr>
          <p:cNvPr id="114691" name="Picture 3" descr="20070311100827!A_large_blank_world_map_with_oceans_marked_in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6481763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Oval 4"/>
          <p:cNvSpPr>
            <a:spLocks noChangeArrowheads="1"/>
          </p:cNvSpPr>
          <p:nvPr/>
        </p:nvSpPr>
        <p:spPr bwMode="auto">
          <a:xfrm>
            <a:off x="1547813" y="4076700"/>
            <a:ext cx="2447925" cy="1081088"/>
          </a:xfrm>
          <a:prstGeom prst="ellipse">
            <a:avLst/>
          </a:prstGeom>
          <a:solidFill>
            <a:srgbClr val="FFFF99">
              <a:alpha val="74901"/>
            </a:srgbClr>
          </a:solidFill>
          <a:ln w="19050" algn="ctr">
            <a:solidFill>
              <a:srgbClr val="822433"/>
            </a:solidFill>
            <a:round/>
            <a:headEnd type="none" w="lg" len="lg"/>
            <a:tailEnd/>
          </a:ln>
        </p:spPr>
        <p:txBody>
          <a:bodyPr anchor="ctr" anchorCtr="1"/>
          <a:lstStyle/>
          <a:p>
            <a:pPr algn="ctr"/>
            <a:r>
              <a:rPr lang="it-IT" sz="180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Casalfa</a:t>
            </a:r>
            <a:endParaRPr lang="it-IT" sz="18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it-IT" sz="180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Universitates</a:t>
            </a:r>
            <a:endParaRPr lang="it-IT" sz="18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 algn="ctr"/>
            <a:r>
              <a:rPr lang="it-IT" sz="18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MERCOSUR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6156325" y="1268413"/>
            <a:ext cx="1728788" cy="431800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822433"/>
            </a:solidFill>
            <a:miter lim="800000"/>
            <a:headEnd type="none" w="lg" len="lg"/>
            <a:tailEnd/>
          </a:ln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UNINET-ECA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072533" y="1439206"/>
            <a:ext cx="2151062" cy="1657350"/>
            <a:chOff x="2517" y="935"/>
            <a:chExt cx="1355" cy="1044"/>
          </a:xfrm>
        </p:grpSpPr>
        <p:cxnSp>
          <p:nvCxnSpPr>
            <p:cNvPr id="127005" name="AutoShape 6"/>
            <p:cNvCxnSpPr>
              <a:cxnSpLocks noChangeShapeType="1"/>
              <a:stCxn id="127006" idx="0"/>
              <a:endCxn id="114693" idx="1"/>
            </p:cNvCxnSpPr>
            <p:nvPr/>
          </p:nvCxnSpPr>
          <p:spPr bwMode="auto">
            <a:xfrm rot="-5400000">
              <a:off x="2744" y="754"/>
              <a:ext cx="947" cy="1309"/>
            </a:xfrm>
            <a:prstGeom prst="curvedConnector2">
              <a:avLst/>
            </a:prstGeom>
            <a:noFill/>
            <a:ln w="19050">
              <a:solidFill>
                <a:srgbClr val="822433"/>
              </a:solidFill>
              <a:round/>
              <a:headEnd type="none" w="lg" len="lg"/>
              <a:tailEnd/>
            </a:ln>
          </p:spPr>
        </p:cxnSp>
        <p:sp>
          <p:nvSpPr>
            <p:cNvPr id="127006" name="AutoShape 7"/>
            <p:cNvSpPr>
              <a:spLocks noChangeArrowheads="1"/>
            </p:cNvSpPr>
            <p:nvPr/>
          </p:nvSpPr>
          <p:spPr bwMode="auto">
            <a:xfrm>
              <a:off x="2517" y="1888"/>
              <a:ext cx="91" cy="91"/>
            </a:xfrm>
            <a:prstGeom prst="flowChartConnector">
              <a:avLst/>
            </a:prstGeom>
            <a:solidFill>
              <a:srgbClr val="822433"/>
            </a:solidFill>
            <a:ln w="19050" algn="ctr">
              <a:solidFill>
                <a:srgbClr val="822433"/>
              </a:solidFill>
              <a:round/>
              <a:headEnd type="none" w="lg" len="lg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284663" y="1709738"/>
            <a:ext cx="2736850" cy="1358900"/>
            <a:chOff x="2699" y="1077"/>
            <a:chExt cx="1724" cy="856"/>
          </a:xfrm>
        </p:grpSpPr>
        <p:cxnSp>
          <p:nvCxnSpPr>
            <p:cNvPr id="127003" name="AutoShape 8"/>
            <p:cNvCxnSpPr>
              <a:cxnSpLocks noChangeShapeType="1"/>
              <a:stCxn id="127004" idx="7"/>
              <a:endCxn id="114693" idx="2"/>
            </p:cNvCxnSpPr>
            <p:nvPr/>
          </p:nvCxnSpPr>
          <p:spPr bwMode="auto">
            <a:xfrm rot="-5400000">
              <a:off x="3214" y="640"/>
              <a:ext cx="772" cy="1646"/>
            </a:xfrm>
            <a:prstGeom prst="curvedConnector3">
              <a:avLst>
                <a:gd name="adj1" fmla="val 50778"/>
              </a:avLst>
            </a:prstGeom>
            <a:noFill/>
            <a:ln w="19050">
              <a:solidFill>
                <a:srgbClr val="822433"/>
              </a:solidFill>
              <a:round/>
              <a:headEnd type="none" w="lg" len="lg"/>
              <a:tailEnd/>
            </a:ln>
          </p:spPr>
        </p:cxnSp>
        <p:sp>
          <p:nvSpPr>
            <p:cNvPr id="127004" name="AutoShape 9"/>
            <p:cNvSpPr>
              <a:spLocks noChangeArrowheads="1"/>
            </p:cNvSpPr>
            <p:nvPr/>
          </p:nvSpPr>
          <p:spPr bwMode="auto">
            <a:xfrm>
              <a:off x="2699" y="1842"/>
              <a:ext cx="91" cy="91"/>
            </a:xfrm>
            <a:prstGeom prst="flowChartConnector">
              <a:avLst/>
            </a:prstGeom>
            <a:solidFill>
              <a:srgbClr val="822433"/>
            </a:solidFill>
            <a:ln w="19050" algn="ctr">
              <a:solidFill>
                <a:srgbClr val="822433"/>
              </a:solidFill>
              <a:round/>
              <a:headEnd type="none" w="lg" len="lg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702175" y="1709738"/>
            <a:ext cx="2319338" cy="1173162"/>
            <a:chOff x="2962" y="1077"/>
            <a:chExt cx="1461" cy="739"/>
          </a:xfrm>
        </p:grpSpPr>
        <p:cxnSp>
          <p:nvCxnSpPr>
            <p:cNvPr id="127001" name="AutoShape 10"/>
            <p:cNvCxnSpPr>
              <a:cxnSpLocks noChangeShapeType="1"/>
              <a:stCxn id="127002" idx="6"/>
              <a:endCxn id="114693" idx="2"/>
            </p:cNvCxnSpPr>
            <p:nvPr/>
          </p:nvCxnSpPr>
          <p:spPr bwMode="auto">
            <a:xfrm flipV="1">
              <a:off x="3059" y="1077"/>
              <a:ext cx="1364" cy="694"/>
            </a:xfrm>
            <a:prstGeom prst="curvedConnector2">
              <a:avLst/>
            </a:prstGeom>
            <a:noFill/>
            <a:ln w="19050">
              <a:solidFill>
                <a:srgbClr val="822433"/>
              </a:solidFill>
              <a:round/>
              <a:headEnd type="none" w="lg" len="lg"/>
              <a:tailEnd/>
            </a:ln>
          </p:spPr>
        </p:cxnSp>
        <p:sp>
          <p:nvSpPr>
            <p:cNvPr id="127002" name="AutoShape 11"/>
            <p:cNvSpPr>
              <a:spLocks noChangeArrowheads="1"/>
            </p:cNvSpPr>
            <p:nvPr/>
          </p:nvSpPr>
          <p:spPr bwMode="auto">
            <a:xfrm>
              <a:off x="2962" y="1725"/>
              <a:ext cx="91" cy="91"/>
            </a:xfrm>
            <a:prstGeom prst="flowChartConnector">
              <a:avLst/>
            </a:prstGeom>
            <a:solidFill>
              <a:srgbClr val="822433"/>
            </a:solidFill>
            <a:ln w="19050" algn="ctr">
              <a:solidFill>
                <a:srgbClr val="822433"/>
              </a:solidFill>
              <a:round/>
              <a:headEnd type="none" w="lg" len="lg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95963" y="1709738"/>
            <a:ext cx="1225550" cy="1431925"/>
            <a:chOff x="3651" y="1077"/>
            <a:chExt cx="772" cy="902"/>
          </a:xfrm>
        </p:grpSpPr>
        <p:cxnSp>
          <p:nvCxnSpPr>
            <p:cNvPr id="126999" name="AutoShape 12"/>
            <p:cNvCxnSpPr>
              <a:cxnSpLocks noChangeShapeType="1"/>
              <a:stCxn id="127000" idx="6"/>
              <a:endCxn id="114693" idx="2"/>
            </p:cNvCxnSpPr>
            <p:nvPr/>
          </p:nvCxnSpPr>
          <p:spPr bwMode="auto">
            <a:xfrm flipV="1">
              <a:off x="3748" y="1077"/>
              <a:ext cx="675" cy="857"/>
            </a:xfrm>
            <a:prstGeom prst="curvedConnector2">
              <a:avLst/>
            </a:prstGeom>
            <a:noFill/>
            <a:ln w="19050">
              <a:solidFill>
                <a:srgbClr val="822433"/>
              </a:solidFill>
              <a:round/>
              <a:headEnd type="none" w="lg" len="lg"/>
              <a:tailEnd/>
            </a:ln>
          </p:spPr>
        </p:cxnSp>
        <p:sp>
          <p:nvSpPr>
            <p:cNvPr id="127000" name="AutoShape 13"/>
            <p:cNvSpPr>
              <a:spLocks noChangeArrowheads="1"/>
            </p:cNvSpPr>
            <p:nvPr/>
          </p:nvSpPr>
          <p:spPr bwMode="auto">
            <a:xfrm>
              <a:off x="3651" y="1888"/>
              <a:ext cx="91" cy="91"/>
            </a:xfrm>
            <a:prstGeom prst="flowChartConnector">
              <a:avLst/>
            </a:prstGeom>
            <a:solidFill>
              <a:srgbClr val="822433"/>
            </a:solidFill>
            <a:ln w="19050" algn="ctr">
              <a:solidFill>
                <a:srgbClr val="822433"/>
              </a:solidFill>
              <a:round/>
              <a:headEnd type="none" w="lg" len="lg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6084168" y="5517232"/>
            <a:ext cx="1728787" cy="432048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822433"/>
            </a:solidFill>
            <a:miter lim="800000"/>
            <a:headEnd type="none" w="lg" len="lg"/>
            <a:tailEnd/>
          </a:ln>
        </p:spPr>
        <p:txBody>
          <a:bodyPr/>
          <a:lstStyle/>
          <a:p>
            <a:pPr algn="ctr"/>
            <a:r>
              <a:rPr lang="it-IT" sz="18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IPI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435602" y="3500438"/>
            <a:ext cx="1512888" cy="2016125"/>
            <a:chOff x="3424" y="2205"/>
            <a:chExt cx="953" cy="1270"/>
          </a:xfrm>
        </p:grpSpPr>
        <p:cxnSp>
          <p:nvCxnSpPr>
            <p:cNvPr id="126997" name="AutoShape 15"/>
            <p:cNvCxnSpPr>
              <a:cxnSpLocks noChangeShapeType="1"/>
              <a:stCxn id="126998" idx="6"/>
              <a:endCxn id="114702" idx="0"/>
            </p:cNvCxnSpPr>
            <p:nvPr/>
          </p:nvCxnSpPr>
          <p:spPr bwMode="auto">
            <a:xfrm>
              <a:off x="3515" y="2250"/>
              <a:ext cx="862" cy="1225"/>
            </a:xfrm>
            <a:prstGeom prst="curvedConnector2">
              <a:avLst/>
            </a:prstGeom>
            <a:noFill/>
            <a:ln w="19050">
              <a:solidFill>
                <a:srgbClr val="822433"/>
              </a:solidFill>
              <a:round/>
              <a:headEnd type="none" w="lg" len="lg"/>
              <a:tailEnd/>
            </a:ln>
          </p:spPr>
        </p:cxnSp>
        <p:sp>
          <p:nvSpPr>
            <p:cNvPr id="126998" name="AutoShape 16"/>
            <p:cNvSpPr>
              <a:spLocks noChangeArrowheads="1"/>
            </p:cNvSpPr>
            <p:nvPr/>
          </p:nvSpPr>
          <p:spPr bwMode="auto">
            <a:xfrm>
              <a:off x="3424" y="2205"/>
              <a:ext cx="91" cy="91"/>
            </a:xfrm>
            <a:prstGeom prst="flowChartConnector">
              <a:avLst/>
            </a:prstGeom>
            <a:solidFill>
              <a:srgbClr val="822433"/>
            </a:solidFill>
            <a:ln w="19050" algn="ctr">
              <a:solidFill>
                <a:srgbClr val="822433"/>
              </a:solidFill>
              <a:round/>
              <a:headEnd type="none" w="lg" len="lg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148064" y="3284984"/>
            <a:ext cx="863600" cy="2374900"/>
            <a:chOff x="3288" y="2115"/>
            <a:chExt cx="544" cy="1496"/>
          </a:xfrm>
        </p:grpSpPr>
        <p:cxnSp>
          <p:nvCxnSpPr>
            <p:cNvPr id="126995" name="AutoShape 17"/>
            <p:cNvCxnSpPr>
              <a:cxnSpLocks noChangeShapeType="1"/>
              <a:stCxn id="126996" idx="4"/>
              <a:endCxn id="114702" idx="1"/>
            </p:cNvCxnSpPr>
            <p:nvPr/>
          </p:nvCxnSpPr>
          <p:spPr bwMode="auto">
            <a:xfrm rot="16200000" flipH="1">
              <a:off x="2880" y="2659"/>
              <a:ext cx="1405" cy="499"/>
            </a:xfrm>
            <a:prstGeom prst="curvedConnector2">
              <a:avLst/>
            </a:prstGeom>
            <a:noFill/>
            <a:ln w="19050">
              <a:solidFill>
                <a:srgbClr val="822433"/>
              </a:solidFill>
              <a:round/>
              <a:headEnd type="none" w="lg" len="lg"/>
              <a:tailEnd/>
            </a:ln>
          </p:spPr>
        </p:cxnSp>
        <p:sp>
          <p:nvSpPr>
            <p:cNvPr id="126996" name="AutoShape 18"/>
            <p:cNvSpPr>
              <a:spLocks noChangeArrowheads="1"/>
            </p:cNvSpPr>
            <p:nvPr/>
          </p:nvSpPr>
          <p:spPr bwMode="auto">
            <a:xfrm>
              <a:off x="3288" y="2115"/>
              <a:ext cx="91" cy="91"/>
            </a:xfrm>
            <a:prstGeom prst="flowChartConnector">
              <a:avLst/>
            </a:prstGeom>
            <a:solidFill>
              <a:srgbClr val="822433"/>
            </a:solidFill>
            <a:ln w="19050" algn="ctr">
              <a:solidFill>
                <a:srgbClr val="822433"/>
              </a:solidFill>
              <a:round/>
              <a:headEnd type="none" w="lg" len="lg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9" name="Rettangolo 28"/>
          <p:cNvSpPr/>
          <p:nvPr/>
        </p:nvSpPr>
        <p:spPr>
          <a:xfrm>
            <a:off x="3953882" y="3313584"/>
            <a:ext cx="12362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Prof. Vincenzo Naso</a:t>
            </a: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xmlns="" id="{D906D726-89D1-46C1-AA3B-58C8AE0C9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47" y="1394817"/>
            <a:ext cx="1728787" cy="432048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822433"/>
            </a:solidFill>
            <a:miter lim="800000"/>
            <a:headEnd type="none" w="lg" len="lg"/>
            <a:tailEnd/>
          </a:ln>
        </p:spPr>
        <p:txBody>
          <a:bodyPr/>
          <a:lstStyle/>
          <a:p>
            <a:pPr algn="ctr"/>
            <a:r>
              <a:rPr lang="it-IT" sz="18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SICA</a:t>
            </a:r>
          </a:p>
        </p:txBody>
      </p:sp>
      <p:cxnSp>
        <p:nvCxnSpPr>
          <p:cNvPr id="35" name="AutoShape 17">
            <a:extLst>
              <a:ext uri="{FF2B5EF4-FFF2-40B4-BE49-F238E27FC236}">
                <a16:creationId xmlns:a16="http://schemas.microsoft.com/office/drawing/2014/main" xmlns="" id="{0D22AB29-49D1-402C-9BDF-6B973C56208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56299" y="2232076"/>
            <a:ext cx="2230438" cy="792163"/>
          </a:xfrm>
          <a:prstGeom prst="curvedConnector2">
            <a:avLst/>
          </a:prstGeom>
          <a:noFill/>
          <a:ln w="19050">
            <a:solidFill>
              <a:srgbClr val="822433"/>
            </a:solidFill>
            <a:round/>
            <a:headEnd type="none" w="lg" len="lg"/>
            <a:tailEnd/>
          </a:ln>
        </p:spPr>
      </p:cxnSp>
      <p:sp>
        <p:nvSpPr>
          <p:cNvPr id="38" name="AutoShape 18">
            <a:extLst>
              <a:ext uri="{FF2B5EF4-FFF2-40B4-BE49-F238E27FC236}">
                <a16:creationId xmlns:a16="http://schemas.microsoft.com/office/drawing/2014/main" xmlns="" id="{52968B4E-73A6-452C-9BD2-49C92DA8D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88" y="3648679"/>
            <a:ext cx="144463" cy="144463"/>
          </a:xfrm>
          <a:prstGeom prst="flowChartConnector">
            <a:avLst/>
          </a:prstGeom>
          <a:solidFill>
            <a:srgbClr val="822433"/>
          </a:solidFill>
          <a:ln w="19050" algn="ctr">
            <a:solidFill>
              <a:srgbClr val="822433"/>
            </a:solidFill>
            <a:round/>
            <a:headEnd type="none" w="lg" len="lg"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3" grpId="0" animBg="1"/>
      <p:bldP spid="114702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/>
              <a:t>	</a:t>
            </a:r>
            <a:endParaRPr lang="en-GB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792163"/>
          </a:xfrm>
        </p:spPr>
        <p:txBody>
          <a:bodyPr/>
          <a:lstStyle/>
          <a:p>
            <a:r>
              <a:rPr lang="it-IT" sz="3600" dirty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it-IT" sz="3600" dirty="0">
                <a:solidFill>
                  <a:srgbClr val="000066"/>
                </a:solidFill>
                <a:effectLst/>
                <a:latin typeface="Times New Roman" pitchFamily="18" charset="0"/>
              </a:rPr>
              <a:t>Sezioni di Sede e Sezioni Tematiche</a:t>
            </a:r>
            <a:endParaRPr lang="it-IT" sz="4000" dirty="0"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832"/>
            <a:ext cx="8064822" cy="4176464"/>
          </a:xfrm>
        </p:spPr>
        <p:txBody>
          <a:bodyPr/>
          <a:lstStyle/>
          <a:p>
            <a:pPr marL="0" indent="0" algn="just"/>
            <a:r>
              <a:rPr lang="it-IT" sz="2400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Caratteristica del Centro è la sua </a:t>
            </a:r>
            <a:r>
              <a:rPr lang="it-IT" sz="2400" b="1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articolazione territoriale </a:t>
            </a:r>
            <a:r>
              <a:rPr lang="it-IT" sz="2400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it-IT" sz="2400" b="1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di contenuti.</a:t>
            </a:r>
          </a:p>
          <a:p>
            <a:pPr marL="0" indent="0" algn="just"/>
            <a:r>
              <a:rPr lang="it-IT" sz="2400" dirty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Dal punto di vista </a:t>
            </a:r>
            <a:r>
              <a:rPr lang="it-IT" sz="2400" b="1" dirty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geografico </a:t>
            </a:r>
            <a:r>
              <a:rPr lang="it-IT" sz="2400" dirty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(Sezioni   Geografiche), il CIRPS è presente in tutte le Regioni italiane, collabora con </a:t>
            </a:r>
            <a:r>
              <a:rPr lang="it-IT" sz="2400" b="1" u="sng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21 Atenei in Italia </a:t>
            </a:r>
            <a:r>
              <a:rPr lang="it-IT" sz="2400" dirty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 ha stabilito contatti con oltre </a:t>
            </a:r>
            <a:r>
              <a:rPr lang="it-IT" b="1" u="sng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r>
              <a:rPr lang="it-IT" sz="2400" b="1" u="sng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0 nel mondo</a:t>
            </a:r>
            <a:r>
              <a:rPr lang="it-IT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 algn="just"/>
            <a:r>
              <a:rPr lang="it-IT" sz="2400" dirty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Le discipline trattate vanno da quelle </a:t>
            </a:r>
            <a:r>
              <a:rPr lang="it-IT" sz="2400" b="1" u="sng" dirty="0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tecnologico-scientifiche e ambientali</a:t>
            </a:r>
            <a:r>
              <a:rPr lang="it-IT" sz="2400" b="1" dirty="0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dirty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 quelle </a:t>
            </a:r>
            <a:r>
              <a:rPr lang="it-IT" sz="2400" b="1" u="sng" dirty="0" err="1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economico-giuridiche</a:t>
            </a:r>
            <a:r>
              <a:rPr lang="it-IT" sz="2400" dirty="0" err="1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it-IT" sz="2400" b="1" u="sng" dirty="0" err="1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medico</a:t>
            </a:r>
            <a:r>
              <a:rPr lang="it-IT" b="1" u="sng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it-IT" sz="2400" b="1" u="sng" dirty="0" err="1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biologiche</a:t>
            </a:r>
            <a:r>
              <a:rPr lang="it-IT" sz="2400" b="1" u="sng" dirty="0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sociali</a:t>
            </a:r>
            <a:r>
              <a:rPr lang="it-IT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,psicologiche,</a:t>
            </a:r>
            <a:r>
              <a:rPr lang="it-IT" sz="2400" b="1" u="sng" dirty="0" err="1"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umanistiche</a:t>
            </a:r>
            <a:r>
              <a:rPr lang="it-IT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dirty="0">
                <a:solidFill>
                  <a:srgbClr val="0000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ed altre ancora.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332656"/>
            <a:ext cx="8280919" cy="55347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Sezioni</a:t>
            </a:r>
            <a:r>
              <a:rPr lang="en-GB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Tematiche</a:t>
            </a:r>
            <a:r>
              <a:rPr lang="en-GB" sz="20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multi, trans </a:t>
            </a:r>
            <a:r>
              <a:rPr lang="en-GB" sz="20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</a:t>
            </a:r>
            <a:r>
              <a:rPr lang="en-GB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interdisciplinari</a:t>
            </a:r>
            <a:r>
              <a:rPr lang="en-GB" sz="20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2000" dirty="0" err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spesso</a:t>
            </a:r>
            <a:r>
              <a:rPr lang="en-GB" sz="20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err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articolate</a:t>
            </a:r>
            <a:r>
              <a:rPr lang="en-GB" sz="20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GB" sz="2000" dirty="0" err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Unità</a:t>
            </a:r>
            <a:r>
              <a:rPr lang="en-GB" sz="20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en-GB" sz="2000" b="1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9750" lvl="1" indent="-82550">
              <a:lnSpc>
                <a:spcPct val="150000"/>
              </a:lnSpc>
              <a:buFontTx/>
              <a:buChar char="-"/>
            </a:pPr>
            <a:r>
              <a:rPr lang="it-IT" i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Agroalimentare</a:t>
            </a:r>
          </a:p>
          <a:p>
            <a:pPr marL="539750" lvl="1" indent="-82550">
              <a:lnSpc>
                <a:spcPct val="150000"/>
              </a:lnSpc>
              <a:buFontTx/>
              <a:buChar char="-"/>
            </a:pPr>
            <a:r>
              <a:rPr lang="it-IT" i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Energia, Ambiente e Tecnologie Appropriate</a:t>
            </a:r>
          </a:p>
          <a:p>
            <a:pPr marL="539750" lvl="1" indent="-82550">
              <a:lnSpc>
                <a:spcPct val="150000"/>
              </a:lnSpc>
              <a:buFontTx/>
              <a:buChar char="-"/>
            </a:pPr>
            <a:r>
              <a:rPr lang="it-IT" i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Modellizzazione di Sistemi Energetici e Ambientali</a:t>
            </a:r>
          </a:p>
          <a:p>
            <a:pPr marL="539750" lvl="1" indent="-82550">
              <a:lnSpc>
                <a:spcPct val="150000"/>
              </a:lnSpc>
              <a:buFontTx/>
              <a:buChar char="-"/>
            </a:pPr>
            <a:r>
              <a:rPr lang="it-IT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Media, Cultura e Comunicazione</a:t>
            </a:r>
          </a:p>
          <a:p>
            <a:pPr marL="539750" lvl="1" indent="-82550">
              <a:lnSpc>
                <a:spcPct val="150000"/>
              </a:lnSpc>
              <a:buFontTx/>
              <a:buChar char="-"/>
            </a:pPr>
            <a:r>
              <a:rPr lang="it-IT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Popolazione, Salute e GIS</a:t>
            </a:r>
            <a:endParaRPr lang="it-IT" sz="2000" i="1" u="sng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9750" lvl="1" indent="-82550">
              <a:lnSpc>
                <a:spcPct val="150000"/>
              </a:lnSpc>
              <a:buFontTx/>
              <a:buChar char="-"/>
            </a:pPr>
            <a:r>
              <a:rPr lang="it-IT" i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Ricerca Sociale e Sviluppo</a:t>
            </a:r>
          </a:p>
          <a:p>
            <a:pPr marL="539750" lvl="1" indent="-82550">
              <a:lnSpc>
                <a:spcPct val="150000"/>
              </a:lnSpc>
              <a:buFontTx/>
              <a:buChar char="-"/>
            </a:pPr>
            <a:r>
              <a:rPr lang="it-IT" i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Politiche per l‘</a:t>
            </a:r>
            <a:r>
              <a:rPr lang="it-IT" i="1" dirty="0" err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Empowerment</a:t>
            </a:r>
            <a:r>
              <a:rPr lang="it-IT" i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delle Donne</a:t>
            </a:r>
          </a:p>
          <a:p>
            <a:pPr marL="539750" lvl="1" indent="-82550">
              <a:lnSpc>
                <a:spcPct val="150000"/>
              </a:lnSpc>
              <a:buFontTx/>
              <a:buChar char="-"/>
            </a:pPr>
            <a:r>
              <a:rPr lang="it-IT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Sicurezza e Lavoro </a:t>
            </a:r>
          </a:p>
          <a:p>
            <a:pPr marL="539750" lvl="1" indent="-82550">
              <a:lnSpc>
                <a:spcPct val="150000"/>
              </a:lnSpc>
              <a:buFontTx/>
              <a:buChar char="-"/>
            </a:pPr>
            <a:r>
              <a:rPr lang="it-IT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Assistenza alla </a:t>
            </a:r>
            <a:r>
              <a:rPr lang="it-IT" i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PMI</a:t>
            </a:r>
            <a:r>
              <a:rPr lang="it-IT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alle Istituzioni</a:t>
            </a:r>
            <a:endParaRPr lang="en-GB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it-IT" sz="2000" b="1" dirty="0">
              <a:solidFill>
                <a:srgbClr val="00B05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CIRPS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Pagina </a:t>
            </a:r>
            <a:fld id="{DCBBCE44-69F2-40C8-838E-8D8618D7430D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POSSIBILI SETTORI </a:t>
            </a:r>
            <a:r>
              <a:rPr lang="it-IT" dirty="0" err="1"/>
              <a:t>DI</a:t>
            </a:r>
            <a:r>
              <a:rPr lang="it-IT" dirty="0"/>
              <a:t> COLLABORAZIONE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013" y="1268760"/>
            <a:ext cx="7920483" cy="459864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it-IT" dirty="0"/>
              <a:t>-</a:t>
            </a:r>
            <a:r>
              <a:rPr lang="it-IT" sz="2000" b="1" dirty="0">
                <a:solidFill>
                  <a:srgbClr val="00B050"/>
                </a:solidFill>
              </a:rPr>
              <a:t>EDUCAZIONE E ALTA FORMAZIONE</a:t>
            </a:r>
          </a:p>
          <a:p>
            <a:pPr>
              <a:lnSpc>
                <a:spcPct val="200000"/>
              </a:lnSpc>
            </a:pPr>
            <a:r>
              <a:rPr lang="it-IT" sz="2000" b="1" dirty="0">
                <a:solidFill>
                  <a:srgbClr val="00B050"/>
                </a:solidFill>
              </a:rPr>
              <a:t>-RICERCA DI BASE, APPLICATA, DIMOSTRAZIONE</a:t>
            </a:r>
          </a:p>
          <a:p>
            <a:pPr>
              <a:lnSpc>
                <a:spcPct val="200000"/>
              </a:lnSpc>
            </a:pPr>
            <a:r>
              <a:rPr lang="it-IT" sz="2000" b="1" dirty="0">
                <a:solidFill>
                  <a:srgbClr val="00B050"/>
                </a:solidFill>
              </a:rPr>
              <a:t>-SERVIZI TECNICO – SCIENTIFICI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0B050"/>
                </a:solidFill>
              </a:rPr>
              <a:t>-PROGRAMMI INTERDISCIPLINARI E MULTIATTIVITA’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CIRPS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Pagina </a:t>
            </a:r>
            <a:fld id="{DCBBCE44-69F2-40C8-838E-8D8618D7430D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/>
              <a:t>	</a:t>
            </a:r>
            <a:endParaRPr lang="en-GB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713"/>
            <a:ext cx="7704856" cy="1143000"/>
          </a:xfrm>
        </p:spPr>
        <p:txBody>
          <a:bodyPr/>
          <a:lstStyle/>
          <a:p>
            <a:r>
              <a:rPr lang="it-IT" sz="28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EDUCAZIONE E ALTA FORMAZIONE </a:t>
            </a:r>
            <a:r>
              <a:rPr lang="en-GB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28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dirty="0" err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Dottorati</a:t>
            </a:r>
            <a:r>
              <a:rPr lang="en-GB" sz="28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GB" sz="2800" dirty="0" err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Ricerca</a:t>
            </a:r>
            <a:endParaRPr lang="it-IT" sz="28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276871"/>
            <a:ext cx="7412037" cy="30682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b="0" dirty="0">
                <a:solidFill>
                  <a:schemeClr val="tx1"/>
                </a:solidFill>
                <a:effectLst/>
                <a:latin typeface="Berlin Sans FB" pitchFamily="34" charset="0"/>
              </a:rPr>
              <a:t>“</a:t>
            </a:r>
            <a:r>
              <a:rPr lang="it-IT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Tecnologie Energetiche ed Ambientali per lo Sviluppo sostenibile"</a:t>
            </a:r>
          </a:p>
          <a:p>
            <a:pPr lvl="1">
              <a:lnSpc>
                <a:spcPct val="90000"/>
              </a:lnSpc>
            </a:pPr>
            <a:r>
              <a:rPr lang="it-IT" sz="24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(dal 1991)</a:t>
            </a:r>
          </a:p>
          <a:p>
            <a:pPr lvl="1">
              <a:lnSpc>
                <a:spcPct val="90000"/>
              </a:lnSpc>
            </a:pPr>
            <a:endParaRPr lang="it-IT" sz="2400" b="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t-IT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“Cooperazione per lo Sviluppo Sostenibile”</a:t>
            </a:r>
          </a:p>
          <a:p>
            <a:pPr lvl="1">
              <a:lnSpc>
                <a:spcPct val="90000"/>
              </a:lnSpc>
            </a:pPr>
            <a:r>
              <a:rPr lang="it-IT" sz="24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(dal 2002)</a:t>
            </a:r>
          </a:p>
          <a:p>
            <a:pPr lvl="1">
              <a:lnSpc>
                <a:spcPct val="90000"/>
              </a:lnSpc>
            </a:pPr>
            <a:endParaRPr lang="it-IT" b="0" dirty="0">
              <a:solidFill>
                <a:schemeClr val="tx1"/>
              </a:solidFill>
              <a:effectLst/>
              <a:latin typeface="Berlin Sans FB" pitchFamily="34" charset="0"/>
            </a:endParaRPr>
          </a:p>
          <a:p>
            <a:pPr lvl="1">
              <a:lnSpc>
                <a:spcPct val="90000"/>
              </a:lnSpc>
            </a:pPr>
            <a:endParaRPr lang="it-IT" sz="2400" b="0" dirty="0">
              <a:solidFill>
                <a:schemeClr val="tx1"/>
              </a:solidFill>
              <a:effectLst/>
              <a:latin typeface="Berlin Sans FB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800" b="0" dirty="0"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0" y="4292600"/>
            <a:ext cx="1187450" cy="2376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/>
              <a:t>	</a:t>
            </a:r>
            <a:endParaRPr lang="en-GB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820472" cy="1728242"/>
          </a:xfrm>
        </p:spPr>
        <p:txBody>
          <a:bodyPr/>
          <a:lstStyle/>
          <a:p>
            <a:r>
              <a:rPr lang="en-GB" sz="2800" b="0" dirty="0">
                <a:solidFill>
                  <a:schemeClr val="tx1"/>
                </a:solidFill>
                <a:effectLst/>
                <a:latin typeface="Berlin Sans FB" pitchFamily="34" charset="0"/>
                <a:cs typeface="Times New Roman" pitchFamily="18" charset="0"/>
              </a:rPr>
              <a:t>	</a:t>
            </a:r>
            <a:r>
              <a:rPr lang="it-IT" sz="28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EDUCAZIONE E ALTA FORMAZIONE </a:t>
            </a:r>
            <a:r>
              <a:rPr lang="en-GB" sz="2800" b="0" dirty="0">
                <a:solidFill>
                  <a:schemeClr val="tx1"/>
                </a:solidFill>
                <a:effectLst/>
                <a:latin typeface="Berlin Sans FB" pitchFamily="34" charset="0"/>
                <a:cs typeface="Times New Roman" pitchFamily="18" charset="0"/>
              </a:rPr>
              <a:t>	</a:t>
            </a:r>
            <a:br>
              <a:rPr lang="en-GB" sz="2800" b="0" dirty="0">
                <a:solidFill>
                  <a:schemeClr val="tx1"/>
                </a:solidFill>
                <a:effectLst/>
                <a:latin typeface="Berlin Sans FB" pitchFamily="34" charset="0"/>
                <a:cs typeface="Times New Roman" pitchFamily="18" charset="0"/>
              </a:rPr>
            </a:br>
            <a:r>
              <a:rPr lang="en-GB" sz="2800" b="0" dirty="0">
                <a:solidFill>
                  <a:schemeClr val="tx1"/>
                </a:solidFill>
                <a:effectLst/>
                <a:latin typeface="Berlin Sans FB" pitchFamily="34" charset="0"/>
                <a:cs typeface="Times New Roman" pitchFamily="18" charset="0"/>
              </a:rPr>
              <a:t>		  </a:t>
            </a:r>
            <a:r>
              <a:rPr lang="en-GB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MASTER DI I e II LIVELLO</a:t>
            </a:r>
            <a:br>
              <a:rPr lang="en-GB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8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sz="2800" b="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347844" cy="4896718"/>
          </a:xfrm>
        </p:spPr>
        <p:txBody>
          <a:bodyPr/>
          <a:lstStyle/>
          <a:p>
            <a:pPr lvl="1" indent="-742950">
              <a:lnSpc>
                <a:spcPct val="80000"/>
              </a:lnSpc>
              <a:buNone/>
            </a:pPr>
            <a:r>
              <a:rPr lang="it-IT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it-IT" b="1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COOPERAZIONE E PROGETTAZIONE PER LO SVILUPPO</a:t>
            </a:r>
            <a:r>
              <a:rPr lang="it-IT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</a:p>
          <a:p>
            <a:pPr lvl="1" indent="-742950">
              <a:lnSpc>
                <a:spcPct val="80000"/>
              </a:lnSpc>
              <a:buNone/>
            </a:pPr>
            <a:endParaRPr lang="it-IT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-742950">
              <a:buNone/>
            </a:pPr>
            <a:r>
              <a:rPr lang="it-IT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- Il Master trae origine dall’esperienza ventennale del CIRPS nella cooperazione internazionale allo sviluppo, con particolare riguardo alla </a:t>
            </a:r>
            <a:r>
              <a:rPr lang="it-IT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gestione dei progetti di cooperazione</a:t>
            </a:r>
            <a:r>
              <a:rPr lang="it-IT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b="1" i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indent="-742950">
              <a:buFont typeface="+mj-lt"/>
              <a:buAutoNum type="arabicPeriod"/>
            </a:pPr>
            <a:endParaRPr lang="it-IT" b="1" i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0725" lvl="1" indent="-263525">
              <a:buNone/>
            </a:pPr>
            <a:r>
              <a:rPr lang="it-IT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</a:t>
            </a:r>
            <a:r>
              <a:rPr lang="it-IT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it-IT" sz="20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artner quali Istituzioni internazionali, ONG, Cooperazione governativa e Centri studi sulla cooperazione internazionale </a:t>
            </a:r>
            <a:r>
              <a:rPr lang="it-IT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forniscono </a:t>
            </a:r>
            <a:r>
              <a:rPr lang="it-IT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esperti</a:t>
            </a:r>
            <a:r>
              <a:rPr lang="it-IT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it-IT" sz="20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permettono </a:t>
            </a:r>
            <a:r>
              <a:rPr lang="it-IT" sz="2000" b="1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stage su campo in paesi emergenti per ciascun corsista </a:t>
            </a:r>
            <a:r>
              <a:rPr lang="it-IT" sz="2000" b="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(fin qui in 28 Paesi).</a:t>
            </a:r>
          </a:p>
          <a:p>
            <a:pPr lvl="1">
              <a:lnSpc>
                <a:spcPct val="80000"/>
              </a:lnSpc>
            </a:pPr>
            <a:endParaRPr lang="it-IT" sz="2000" b="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80000"/>
              </a:lnSpc>
            </a:pPr>
            <a:endParaRPr lang="it-IT" sz="2000" b="0" dirty="0"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0" y="5516563"/>
            <a:ext cx="1187450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EDUCAZIONE E ALTA FORMAZIONE </a:t>
            </a:r>
            <a:r>
              <a:rPr lang="en-GB" b="0" dirty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	</a:t>
            </a:r>
            <a:br>
              <a:rPr lang="en-GB" b="0" dirty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</a:br>
            <a:r>
              <a:rPr lang="en-GB" b="0" dirty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		  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Post-lauream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CORSI A CARATTERE ACCADEMICO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Efficienza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energetica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Fonti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rinnovabili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Management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dell’energia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dell’ambiente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Ambiente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cambiamenti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climatici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CIRPS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Pagina </a:t>
            </a:r>
            <a:fld id="{DCBBCE44-69F2-40C8-838E-8D8618D7430D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egnaposto dat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133122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dirty="0"/>
              <a:t> CIRPS</a:t>
            </a:r>
          </a:p>
        </p:txBody>
      </p:sp>
      <p:sp>
        <p:nvSpPr>
          <p:cNvPr id="13312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49750A-D910-4A65-8EB6-E56CFF1BDF3C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33124" name="Text Box 2"/>
          <p:cNvSpPr txBox="1">
            <a:spLocks noChangeArrowheads="1"/>
          </p:cNvSpPr>
          <p:nvPr/>
        </p:nvSpPr>
        <p:spPr bwMode="auto">
          <a:xfrm>
            <a:off x="5508625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cs typeface="Arial" charset="0"/>
            </a:endParaRP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1" y="409575"/>
            <a:ext cx="8064128" cy="1219225"/>
          </a:xfrm>
        </p:spPr>
        <p:txBody>
          <a:bodyPr/>
          <a:lstStyle/>
          <a:p>
            <a:pPr eaLnBrk="1" hangingPunct="1"/>
            <a:r>
              <a:rPr lang="it-IT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EDUCAZIONE E ALTA FORMAZIONE </a:t>
            </a:r>
            <a:r>
              <a:rPr lang="en-GB" b="0" dirty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	</a:t>
            </a:r>
            <a:br>
              <a:rPr lang="en-GB" b="0" dirty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    INTERNATIONAL NON-ACADEMIC COURSES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Vocational Training Courses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Global Management Program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(EU Projects)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Budget Manager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Evaluators of EU Projects on Environment and Energy Issues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GAmE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 Journalist for Energy and 			Environment 					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2400" dirty="0"/>
          </a:p>
        </p:txBody>
      </p:sp>
      <p:sp>
        <p:nvSpPr>
          <p:cNvPr id="133127" name="Segnaposto data 4"/>
          <p:cNvSpPr txBox="1">
            <a:spLocks noGrp="1"/>
          </p:cNvSpPr>
          <p:nvPr/>
        </p:nvSpPr>
        <p:spPr bwMode="auto">
          <a:xfrm>
            <a:off x="250825" y="6597650"/>
            <a:ext cx="2339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endParaRPr lang="it-IT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egnaposto data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120834" name="Segnaposto piè di pagina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dirty="0"/>
              <a:t> CIRPS</a:t>
            </a:r>
          </a:p>
        </p:txBody>
      </p:sp>
      <p:sp>
        <p:nvSpPr>
          <p:cNvPr id="120835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2F8E5-EC75-4873-B6AE-788F2669A4E6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200900" cy="792162"/>
          </a:xfrm>
        </p:spPr>
        <p:txBody>
          <a:bodyPr/>
          <a:lstStyle/>
          <a:p>
            <a:pPr eaLnBrk="1" hangingPunct="1"/>
            <a:r>
              <a:rPr lang="it-IT" sz="28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EDUCAZIONE E ALTA FORMAZIONE</a:t>
            </a:r>
            <a:br>
              <a:rPr lang="it-IT" sz="28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8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Esempi</a:t>
            </a:r>
            <a:endParaRPr lang="it-IT" sz="2800" b="1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1196975"/>
            <a:ext cx="8352928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>
              <a:latin typeface="Verdana" pitchFamily="34" charset="0"/>
            </a:endParaRPr>
          </a:p>
          <a:p>
            <a:pPr lvl="1" eaLnBrk="1" hangingPunct="1"/>
            <a:r>
              <a:rPr lang="en-US" sz="2000" b="1" dirty="0">
                <a:latin typeface="Verdana" pitchFamily="34" charset="0"/>
              </a:rPr>
              <a:t>NEBAME</a:t>
            </a:r>
          </a:p>
          <a:p>
            <a:pPr lvl="1" eaLnBrk="1" hangingPunct="1">
              <a:buNone/>
            </a:pPr>
            <a:endParaRPr lang="en-US" sz="2000" b="1" dirty="0">
              <a:latin typeface="Verdana" pitchFamily="34" charset="0"/>
            </a:endParaRPr>
          </a:p>
          <a:p>
            <a:pPr lvl="1" eaLnBrk="1" hangingPunct="1"/>
            <a:r>
              <a:rPr lang="en-US" sz="2000" b="1" dirty="0">
                <a:latin typeface="Verdana" pitchFamily="34" charset="0"/>
              </a:rPr>
              <a:t>MASTER COURSE IN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EMERGENCY ON FIELD AND HUMANITARIAN INTERVENTIONS</a:t>
            </a:r>
          </a:p>
          <a:p>
            <a:pPr lvl="1" eaLnBrk="1" hangingPunct="1"/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lvl="1" eaLnBrk="1" hangingPunct="1"/>
            <a:r>
              <a:rPr lang="en-US" sz="2000" dirty="0">
                <a:latin typeface="Verdana" pitchFamily="34" charset="0"/>
              </a:rPr>
              <a:t>MEDCAMPUS PROJECT IN MOROCCO/TUNISIA/EGYPT</a:t>
            </a:r>
          </a:p>
          <a:p>
            <a:pPr lvl="1" eaLnBrk="1" hangingPunct="1"/>
            <a:endParaRPr lang="en-US" sz="2000" dirty="0">
              <a:latin typeface="Verdana" pitchFamily="34" charset="0"/>
            </a:endParaRPr>
          </a:p>
          <a:p>
            <a:pPr lvl="1" eaLnBrk="1" hangingPunct="1"/>
            <a:r>
              <a:rPr lang="en-US" sz="2000" dirty="0">
                <a:latin typeface="Verdana" pitchFamily="34" charset="0"/>
              </a:rPr>
              <a:t>TEMPUS MANSUR PROJECT (JORDANIA and SYRIA)</a:t>
            </a:r>
          </a:p>
          <a:p>
            <a:pPr lvl="1" eaLnBrk="1" hangingPunct="1"/>
            <a:endParaRPr lang="en-US" sz="2000" dirty="0">
              <a:latin typeface="Verdana" pitchFamily="34" charset="0"/>
            </a:endParaRPr>
          </a:p>
          <a:p>
            <a:pPr lvl="1" eaLnBrk="1" hangingPunct="1"/>
            <a:r>
              <a:rPr lang="en-US" sz="2000" b="1" dirty="0">
                <a:latin typeface="Verdana" pitchFamily="34" charset="0"/>
              </a:rPr>
              <a:t>ICARE EU PROJECT </a:t>
            </a:r>
            <a:r>
              <a:rPr lang="en-US" sz="2000" dirty="0">
                <a:latin typeface="Verdana" pitchFamily="34" charset="0"/>
              </a:rPr>
              <a:t>(“</a:t>
            </a:r>
            <a:r>
              <a:rPr lang="en-US" sz="2000" i="1" dirty="0">
                <a:latin typeface="Verdana" pitchFamily="34" charset="0"/>
              </a:rPr>
              <a:t>ONE CIRPS IN CHINA</a:t>
            </a:r>
            <a:r>
              <a:rPr lang="en-US" sz="2000" dirty="0">
                <a:latin typeface="Verdana" pitchFamily="34" charset="0"/>
              </a:rPr>
              <a:t>”) </a:t>
            </a:r>
          </a:p>
          <a:p>
            <a:pPr lvl="1" eaLnBrk="1" hangingPunct="1"/>
            <a:endParaRPr lang="en-US" sz="2000" dirty="0">
              <a:latin typeface="Verdan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C0E916-C551-4574-B9A1-9E5661CBD4D0}" type="datetime1">
              <a:rPr lang="it-IT" smtClean="0">
                <a:latin typeface="Arial" charset="0"/>
              </a:rPr>
              <a:pPr/>
              <a:t>12/07/2018</a:t>
            </a:fld>
            <a:endParaRPr lang="it-IT">
              <a:latin typeface="Arial" charset="0"/>
            </a:endParaRPr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9672" y="6093296"/>
            <a:ext cx="2391544" cy="601216"/>
          </a:xfrm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CIRPS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it-IT">
                <a:latin typeface="Arial" charset="0"/>
              </a:rPr>
              <a:t>Pagina </a:t>
            </a:r>
            <a:fld id="{2CC85F40-348C-4EC0-94D1-8BCE07D7742F}" type="slidenum">
              <a:rPr lang="it-IT" smtClean="0">
                <a:latin typeface="Arial" charset="0"/>
              </a:rPr>
              <a:pPr/>
              <a:t>2</a:t>
            </a:fld>
            <a:endParaRPr lang="it-IT">
              <a:latin typeface="Arial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u="sng" dirty="0">
                <a:solidFill>
                  <a:srgbClr val="9A24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IL CIRPS </a:t>
            </a:r>
            <a:r>
              <a:rPr lang="en-US" dirty="0"/>
              <a:t> </a:t>
            </a:r>
          </a:p>
        </p:txBody>
      </p:sp>
      <p:pic>
        <p:nvPicPr>
          <p:cNvPr id="176131" name="Picture 3" descr="italia_Regio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9" y="962151"/>
            <a:ext cx="40576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AutoShape 4"/>
          <p:cNvSpPr>
            <a:spLocks/>
          </p:cNvSpPr>
          <p:nvPr/>
        </p:nvSpPr>
        <p:spPr bwMode="auto">
          <a:xfrm>
            <a:off x="0" y="5517232"/>
            <a:ext cx="2011363" cy="474663"/>
          </a:xfrm>
          <a:prstGeom prst="accentBorderCallout2">
            <a:avLst>
              <a:gd name="adj1" fmla="val 24079"/>
              <a:gd name="adj2" fmla="val 103787"/>
              <a:gd name="adj3" fmla="val 24079"/>
              <a:gd name="adj4" fmla="val 156750"/>
              <a:gd name="adj5" fmla="val -412083"/>
              <a:gd name="adj6" fmla="val 228391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pPr eaLnBrk="1" hangingPunct="1"/>
            <a:r>
              <a:rPr lang="it-IT" sz="1800" b="1" dirty="0">
                <a:solidFill>
                  <a:srgbClr val="0070C0"/>
                </a:solidFill>
                <a:cs typeface="Arial" charset="0"/>
              </a:rPr>
              <a:t>Roma </a:t>
            </a:r>
            <a:r>
              <a:rPr lang="it-IT" sz="1400" b="1" dirty="0">
                <a:solidFill>
                  <a:srgbClr val="0070C0"/>
                </a:solidFill>
                <a:cs typeface="Arial" charset="0"/>
              </a:rPr>
              <a:t>– Sapienza</a:t>
            </a:r>
          </a:p>
        </p:txBody>
      </p:sp>
      <p:sp>
        <p:nvSpPr>
          <p:cNvPr id="176133" name="AutoShape 5"/>
          <p:cNvSpPr>
            <a:spLocks/>
          </p:cNvSpPr>
          <p:nvPr/>
        </p:nvSpPr>
        <p:spPr bwMode="auto">
          <a:xfrm>
            <a:off x="6660232" y="2204864"/>
            <a:ext cx="2011362" cy="474663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50199"/>
              <a:gd name="adj5" fmla="val 128649"/>
              <a:gd name="adj6" fmla="val -131787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pPr eaLnBrk="1" hangingPunct="1"/>
            <a:r>
              <a:rPr lang="it-IT" sz="1800" b="1" dirty="0">
                <a:solidFill>
                  <a:srgbClr val="9A2404"/>
                </a:solidFill>
                <a:cs typeface="Arial" charset="0"/>
              </a:rPr>
              <a:t>Siena</a:t>
            </a:r>
          </a:p>
        </p:txBody>
      </p:sp>
      <p:sp>
        <p:nvSpPr>
          <p:cNvPr id="176134" name="AutoShape 6"/>
          <p:cNvSpPr>
            <a:spLocks/>
          </p:cNvSpPr>
          <p:nvPr/>
        </p:nvSpPr>
        <p:spPr bwMode="auto">
          <a:xfrm>
            <a:off x="7132638" y="3356992"/>
            <a:ext cx="2011362" cy="474663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52407"/>
              <a:gd name="adj5" fmla="val 34800"/>
              <a:gd name="adj6" fmla="val -93972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pPr eaLnBrk="1" hangingPunct="1"/>
            <a:r>
              <a:rPr lang="it-IT" sz="1800" b="1" dirty="0">
                <a:solidFill>
                  <a:srgbClr val="9A2404"/>
                </a:solidFill>
                <a:cs typeface="Arial" charset="0"/>
              </a:rPr>
              <a:t>Molise</a:t>
            </a:r>
          </a:p>
        </p:txBody>
      </p:sp>
      <p:sp>
        <p:nvSpPr>
          <p:cNvPr id="176135" name="AutoShape 7"/>
          <p:cNvSpPr>
            <a:spLocks/>
          </p:cNvSpPr>
          <p:nvPr/>
        </p:nvSpPr>
        <p:spPr bwMode="auto">
          <a:xfrm>
            <a:off x="6881813" y="4652963"/>
            <a:ext cx="2011362" cy="474662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18625"/>
              <a:gd name="adj5" fmla="val -136120"/>
              <a:gd name="adj6" fmla="val -34019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pPr eaLnBrk="1" hangingPunct="1"/>
            <a:r>
              <a:rPr lang="it-IT" sz="1800" b="1">
                <a:solidFill>
                  <a:srgbClr val="9A2404"/>
                </a:solidFill>
                <a:cs typeface="Arial" charset="0"/>
              </a:rPr>
              <a:t>Lecce</a:t>
            </a:r>
          </a:p>
        </p:txBody>
      </p:sp>
      <p:sp>
        <p:nvSpPr>
          <p:cNvPr id="176137" name="AutoShape 9"/>
          <p:cNvSpPr>
            <a:spLocks/>
          </p:cNvSpPr>
          <p:nvPr/>
        </p:nvSpPr>
        <p:spPr bwMode="auto">
          <a:xfrm>
            <a:off x="6804248" y="1052736"/>
            <a:ext cx="2011362" cy="474662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54222"/>
              <a:gd name="adj5" fmla="val 145069"/>
              <a:gd name="adj6" fmla="val -162071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pPr eaLnBrk="1" hangingPunct="1"/>
            <a:r>
              <a:rPr lang="it-IT" sz="1800" b="1" dirty="0">
                <a:solidFill>
                  <a:srgbClr val="0070C0"/>
                </a:solidFill>
                <a:cs typeface="Arial" charset="0"/>
              </a:rPr>
              <a:t>eCAMPUS</a:t>
            </a:r>
          </a:p>
        </p:txBody>
      </p:sp>
      <p:sp>
        <p:nvSpPr>
          <p:cNvPr id="176138" name="AutoShape 10"/>
          <p:cNvSpPr>
            <a:spLocks/>
          </p:cNvSpPr>
          <p:nvPr/>
        </p:nvSpPr>
        <p:spPr bwMode="auto">
          <a:xfrm>
            <a:off x="0" y="1268760"/>
            <a:ext cx="2011363" cy="474663"/>
          </a:xfrm>
          <a:prstGeom prst="accentBorderCallout2">
            <a:avLst>
              <a:gd name="adj1" fmla="val 24079"/>
              <a:gd name="adj2" fmla="val 107113"/>
              <a:gd name="adj3" fmla="val 24079"/>
              <a:gd name="adj4" fmla="val 119810"/>
              <a:gd name="adj5" fmla="val 74688"/>
              <a:gd name="adj6" fmla="val 180816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pPr eaLnBrk="1" hangingPunct="1"/>
            <a:r>
              <a:rPr lang="it-IT" sz="1800" b="1" dirty="0" err="1">
                <a:solidFill>
                  <a:srgbClr val="9A2404"/>
                </a:solidFill>
                <a:cs typeface="Arial" charset="0"/>
              </a:rPr>
              <a:t>Milano-IULM</a:t>
            </a:r>
            <a:endParaRPr lang="it-IT" sz="1400" b="1" dirty="0">
              <a:solidFill>
                <a:srgbClr val="9A2404"/>
              </a:solidFill>
              <a:cs typeface="Arial" charset="0"/>
            </a:endParaRPr>
          </a:p>
        </p:txBody>
      </p:sp>
      <p:sp>
        <p:nvSpPr>
          <p:cNvPr id="176139" name="AutoShape 11"/>
          <p:cNvSpPr>
            <a:spLocks/>
          </p:cNvSpPr>
          <p:nvPr/>
        </p:nvSpPr>
        <p:spPr bwMode="auto">
          <a:xfrm>
            <a:off x="46248" y="1871373"/>
            <a:ext cx="2011363" cy="474663"/>
          </a:xfrm>
          <a:prstGeom prst="accentBorderCallout2">
            <a:avLst>
              <a:gd name="adj1" fmla="val 24079"/>
              <a:gd name="adj2" fmla="val 103787"/>
              <a:gd name="adj3" fmla="val 24079"/>
              <a:gd name="adj4" fmla="val 119968"/>
              <a:gd name="adj5" fmla="val 175292"/>
              <a:gd name="adj6" fmla="val 189549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pPr eaLnBrk="1" hangingPunct="1"/>
            <a:r>
              <a:rPr lang="it-IT" sz="1800" b="1" dirty="0">
                <a:solidFill>
                  <a:srgbClr val="9A2404"/>
                </a:solidFill>
                <a:cs typeface="Arial" charset="0"/>
              </a:rPr>
              <a:t>Pisa</a:t>
            </a:r>
          </a:p>
        </p:txBody>
      </p:sp>
      <p:sp>
        <p:nvSpPr>
          <p:cNvPr id="176141" name="AutoShape 13"/>
          <p:cNvSpPr>
            <a:spLocks/>
          </p:cNvSpPr>
          <p:nvPr/>
        </p:nvSpPr>
        <p:spPr bwMode="auto">
          <a:xfrm>
            <a:off x="25977" y="3456970"/>
            <a:ext cx="2011363" cy="474663"/>
          </a:xfrm>
          <a:prstGeom prst="accentBorderCallout2">
            <a:avLst>
              <a:gd name="adj1" fmla="val 24079"/>
              <a:gd name="adj2" fmla="val 103787"/>
              <a:gd name="adj3" fmla="val 24079"/>
              <a:gd name="adj4" fmla="val 152644"/>
              <a:gd name="adj5" fmla="val -27735"/>
              <a:gd name="adj6" fmla="val 243350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pPr eaLnBrk="1" hangingPunct="1"/>
            <a:r>
              <a:rPr lang="it-IT" sz="1800" b="1" dirty="0">
                <a:solidFill>
                  <a:srgbClr val="9A2404"/>
                </a:solidFill>
                <a:cs typeface="Arial" charset="0"/>
              </a:rPr>
              <a:t>Teramo</a:t>
            </a:r>
            <a:endParaRPr lang="it-IT" sz="1200" b="1" dirty="0">
              <a:solidFill>
                <a:srgbClr val="9A2404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33" grpId="0" animBg="1"/>
      <p:bldP spid="176134" grpId="0" animBg="1"/>
      <p:bldP spid="176135" grpId="0" animBg="1"/>
      <p:bldP spid="176137" grpId="0" animBg="1"/>
      <p:bldP spid="176138" grpId="0" animBg="1"/>
      <p:bldP spid="176139" grpId="0" animBg="1"/>
      <p:bldP spid="1761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/>
              <a:t>	</a:t>
            </a:r>
            <a:endParaRPr lang="en-GB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636912"/>
            <a:ext cx="8893175" cy="3024336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it-IT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ESEMPI:</a:t>
            </a:r>
          </a:p>
          <a:p>
            <a:pPr lvl="1">
              <a:lnSpc>
                <a:spcPct val="150000"/>
              </a:lnSpc>
            </a:pPr>
            <a:r>
              <a:rPr lang="it-IT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POLO IDROGENOLAZIO</a:t>
            </a:r>
          </a:p>
          <a:p>
            <a:pPr lvl="1">
              <a:lnSpc>
                <a:spcPct val="150000"/>
              </a:lnSpc>
            </a:pPr>
            <a:r>
              <a:rPr lang="it-IT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HOST </a:t>
            </a:r>
          </a:p>
          <a:p>
            <a:pPr lvl="1">
              <a:lnSpc>
                <a:spcPct val="150000"/>
              </a:lnSpc>
            </a:pPr>
            <a:endParaRPr lang="it-IT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200000"/>
              </a:lnSpc>
            </a:pPr>
            <a:endParaRPr lang="it-IT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it-IT" sz="2800" b="0" dirty="0"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11561" y="409575"/>
            <a:ext cx="8064128" cy="229934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it-IT" dirty="0">
                <a:solidFill>
                  <a:srgbClr val="00B050"/>
                </a:solidFill>
              </a:rPr>
              <a:t>	RICERCA/SERVIZI TECNICO – SCIENTIFICI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PROGRAMMI INTERDISCIPLINARI e MULTI-ATTIVITA’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	</a:t>
            </a:r>
            <a:r>
              <a:rPr lang="it-IT" dirty="0">
                <a:solidFill>
                  <a:srgbClr val="C00000"/>
                </a:solidFill>
              </a:rPr>
              <a:t>AD OGGI: 265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PROGETTI o CONVENZIONI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/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	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/>
              <a:t>	</a:t>
            </a:r>
            <a:endParaRPr lang="en-GB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124744"/>
            <a:ext cx="7559675" cy="474265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80932" name="Picture 4" descr="Poi-marchi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716338"/>
            <a:ext cx="3457575" cy="2936875"/>
          </a:xfrm>
          <a:prstGeom prst="rect">
            <a:avLst/>
          </a:prstGeom>
          <a:noFill/>
        </p:spPr>
      </p:pic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1908175" y="1865313"/>
            <a:ext cx="5327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it-IT" sz="3600" b="1">
                <a:solidFill>
                  <a:srgbClr val="800000"/>
                </a:solidFill>
                <a:latin typeface="Times" pitchFamily="18" charset="0"/>
              </a:rPr>
              <a:t>“IDROGENOLAZIO”</a:t>
            </a:r>
          </a:p>
        </p:txBody>
      </p:sp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1908175" y="2695575"/>
            <a:ext cx="5327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it-IT" sz="2800" b="1" u="sng">
                <a:solidFill>
                  <a:srgbClr val="800000"/>
                </a:solidFill>
                <a:latin typeface="Times" pitchFamily="18" charset="0"/>
              </a:rPr>
              <a:t>Il Polo Idrogeno di Civitavecchia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egnaposto data 4"/>
          <p:cNvSpPr>
            <a:spLocks noGrp="1"/>
          </p:cNvSpPr>
          <p:nvPr>
            <p:ph type="dt" sz="quarter" idx="10"/>
          </p:nvPr>
        </p:nvSpPr>
        <p:spPr>
          <a:xfrm>
            <a:off x="4343400" y="6146800"/>
            <a:ext cx="2460848" cy="457200"/>
          </a:xfrm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137218" name="Segnaposto piè di pagina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lvl="1"/>
            <a:r>
              <a:rPr lang="it-IT" sz="1200" dirty="0"/>
              <a:t>CIRPS</a:t>
            </a:r>
            <a:endParaRPr lang="it-IT" sz="1200" dirty="0">
              <a:latin typeface="Verdana" pitchFamily="34" charset="0"/>
            </a:endParaRPr>
          </a:p>
          <a:p>
            <a:endParaRPr lang="it-IT" dirty="0"/>
          </a:p>
        </p:txBody>
      </p:sp>
      <p:sp>
        <p:nvSpPr>
          <p:cNvPr id="137219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249120-612B-43C2-A6DF-563D03759B8B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260649"/>
            <a:ext cx="7559675" cy="504055"/>
          </a:xfrm>
        </p:spPr>
        <p:txBody>
          <a:bodyPr/>
          <a:lstStyle/>
          <a:p>
            <a:pPr eaLnBrk="1" hangingPunct="1"/>
            <a:r>
              <a:rPr lang="it-IT" b="1" dirty="0">
                <a:latin typeface="Verdana" pitchFamily="34" charset="0"/>
              </a:rPr>
              <a:t>PoloIdrogeno </a:t>
            </a:r>
            <a:r>
              <a:rPr lang="it-IT" b="1" dirty="0" err="1">
                <a:latin typeface="Verdana" pitchFamily="34" charset="0"/>
              </a:rPr>
              <a:t>LazioRegion</a:t>
            </a:r>
            <a:endParaRPr lang="it-IT" b="1" dirty="0">
              <a:latin typeface="Verdana" pitchFamily="34" charset="0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836713"/>
            <a:ext cx="7921625" cy="5184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Aims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Create and manage a Center of excellence for Lazio SMEs with high technology vocation in clean energy and hydrogen technologies 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Technology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Training and Information 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Budget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3M€/year (2007-09) ; 1M€/year (2010-12) 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Civitavecchia, Rome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Research Topics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Stationary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High Temperature Fuel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Electrolysis Fed by Renewable and Low Temperature Fuel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Hydrogen Storage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Multi - generation from biomass and Hydrogen technologies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Bus H2</a:t>
            </a:r>
            <a:endParaRPr lang="en-US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2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2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2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2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2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25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25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25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25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25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25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258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258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258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258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258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258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258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258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258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258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258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258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258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258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258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258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258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258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258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258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258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egnaposto data 3"/>
          <p:cNvSpPr>
            <a:spLocks noGrp="1"/>
          </p:cNvSpPr>
          <p:nvPr>
            <p:ph type="dt" sz="quarter" idx="10"/>
          </p:nvPr>
        </p:nvSpPr>
        <p:spPr>
          <a:xfrm>
            <a:off x="4343400" y="6146800"/>
            <a:ext cx="2244824" cy="457200"/>
          </a:xfrm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  <a:p>
            <a:endParaRPr lang="it-IT" dirty="0"/>
          </a:p>
        </p:txBody>
      </p:sp>
      <p:sp>
        <p:nvSpPr>
          <p:cNvPr id="141314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lvl="1"/>
            <a:r>
              <a:rPr lang="it-IT" sz="1200" dirty="0"/>
              <a:t>CIRPS</a:t>
            </a:r>
            <a:endParaRPr lang="it-IT" sz="1200" dirty="0">
              <a:latin typeface="Verdana" pitchFamily="34" charset="0"/>
            </a:endParaRPr>
          </a:p>
        </p:txBody>
      </p:sp>
      <p:sp>
        <p:nvSpPr>
          <p:cNvPr id="14131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A31987-C750-4D85-9F20-B6EC23373C4A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135174" name="Picture 6" descr="host_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123950"/>
            <a:ext cx="66976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/>
              <a:t>HOST Project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1628775"/>
            <a:ext cx="8642350" cy="4308475"/>
            <a:chOff x="158" y="1026"/>
            <a:chExt cx="5444" cy="2714"/>
          </a:xfrm>
        </p:grpSpPr>
        <p:pic>
          <p:nvPicPr>
            <p:cNvPr id="141320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1026"/>
              <a:ext cx="5444" cy="2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80" y="3294"/>
              <a:ext cx="4400" cy="205"/>
              <a:chOff x="691" y="3282"/>
              <a:chExt cx="4400" cy="205"/>
            </a:xfrm>
          </p:grpSpPr>
          <p:sp>
            <p:nvSpPr>
              <p:cNvPr id="141322" name="Text Box 23"/>
              <p:cNvSpPr txBox="1">
                <a:spLocks noChangeArrowheads="1"/>
              </p:cNvSpPr>
              <p:nvPr/>
            </p:nvSpPr>
            <p:spPr bwMode="auto">
              <a:xfrm>
                <a:off x="691" y="3282"/>
                <a:ext cx="96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>
                    <a:solidFill>
                      <a:schemeClr val="accent2"/>
                    </a:solidFill>
                    <a:latin typeface="Trebuchet MS" pitchFamily="34" charset="0"/>
                  </a:rPr>
                  <a:t>Car sharing</a:t>
                </a:r>
              </a:p>
            </p:txBody>
          </p:sp>
          <p:sp>
            <p:nvSpPr>
              <p:cNvPr id="141323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294"/>
                <a:ext cx="9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>
                    <a:solidFill>
                      <a:schemeClr val="accent2"/>
                    </a:solidFill>
                    <a:latin typeface="Trebuchet MS" pitchFamily="34" charset="0"/>
                  </a:rPr>
                  <a:t>collective taxi</a:t>
                </a:r>
              </a:p>
            </p:txBody>
          </p:sp>
          <p:sp>
            <p:nvSpPr>
              <p:cNvPr id="141324" name="Text Box 25"/>
              <p:cNvSpPr txBox="1">
                <a:spLocks noChangeArrowheads="1"/>
              </p:cNvSpPr>
              <p:nvPr/>
            </p:nvSpPr>
            <p:spPr bwMode="auto">
              <a:xfrm>
                <a:off x="2641" y="3294"/>
                <a:ext cx="10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>
                    <a:solidFill>
                      <a:schemeClr val="accent2"/>
                    </a:solidFill>
                    <a:latin typeface="Trebuchet MS" pitchFamily="34" charset="0"/>
                  </a:rPr>
                  <a:t>Garbage collection</a:t>
                </a:r>
              </a:p>
            </p:txBody>
          </p:sp>
          <p:sp>
            <p:nvSpPr>
              <p:cNvPr id="141325" name="Text Box 26"/>
              <p:cNvSpPr txBox="1">
                <a:spLocks noChangeArrowheads="1"/>
              </p:cNvSpPr>
              <p:nvPr/>
            </p:nvSpPr>
            <p:spPr bwMode="auto">
              <a:xfrm>
                <a:off x="3833" y="3294"/>
                <a:ext cx="1258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400">
                    <a:solidFill>
                      <a:schemeClr val="accent2"/>
                    </a:solidFill>
                    <a:latin typeface="Trebuchet MS" pitchFamily="34" charset="0"/>
                  </a:rPr>
                  <a:t>Freight distribution</a:t>
                </a:r>
              </a:p>
            </p:txBody>
          </p:sp>
        </p:grpSp>
      </p:grp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96752"/>
            <a:ext cx="7705725" cy="4929188"/>
          </a:xfrm>
          <a:solidFill>
            <a:schemeClr val="bg1">
              <a:alpha val="89999"/>
            </a:schemeClr>
          </a:solidFill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6</a:t>
            </a:r>
            <a:r>
              <a:rPr lang="en-GB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Framework Programme of European Commission – Mobility </a:t>
            </a:r>
          </a:p>
          <a:p>
            <a:pPr eaLnBrk="1" hangingPunct="1">
              <a:spcBef>
                <a:spcPct val="50000"/>
              </a:spcBef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Sustainable Surface Transport priority</a:t>
            </a:r>
          </a:p>
          <a:p>
            <a:pPr eaLnBrk="1" hangingPunct="1">
              <a:spcBef>
                <a:spcPct val="50000"/>
              </a:spcBef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January 2007 – June 2012</a:t>
            </a:r>
          </a:p>
          <a:p>
            <a:pPr eaLnBrk="1" hangingPunct="1">
              <a:spcBef>
                <a:spcPct val="50000"/>
              </a:spcBef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11 European partners</a:t>
            </a:r>
          </a:p>
          <a:p>
            <a:pPr eaLnBrk="1" hangingPunct="1">
              <a:spcBef>
                <a:spcPct val="50000"/>
              </a:spcBef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Budget: 3.2 M€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5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5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                VIDEO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CIRPS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Pagina </a:t>
            </a:r>
            <a:fld id="{DCBBCE44-69F2-40C8-838E-8D8618D7430D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2F8E5-EC75-4873-B6AE-788F2669A4E6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7200900" cy="792162"/>
          </a:xfrm>
        </p:spPr>
        <p:txBody>
          <a:bodyPr/>
          <a:lstStyle/>
          <a:p>
            <a:pPr eaLnBrk="1" hangingPunct="1"/>
            <a:r>
              <a:rPr lang="it-IT" sz="2800" b="1" dirty="0"/>
              <a:t>CIRPS Expertise in </a:t>
            </a:r>
            <a:r>
              <a:rPr lang="it-IT" sz="2800" b="1" u="sng" dirty="0">
                <a:solidFill>
                  <a:srgbClr val="C00000"/>
                </a:solidFill>
              </a:rPr>
              <a:t>SU. SCI</a:t>
            </a:r>
            <a:r>
              <a:rPr lang="it-IT" sz="2800" b="1" dirty="0"/>
              <a:t>. </a:t>
            </a:r>
            <a:r>
              <a:rPr lang="it-IT" sz="2800" b="1" dirty="0" err="1"/>
              <a:t>Framework</a:t>
            </a:r>
            <a:endParaRPr lang="it-IT" sz="2800" b="1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258888" y="1196975"/>
            <a:ext cx="7427912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>
                <a:solidFill>
                  <a:srgbClr val="C00000"/>
                </a:solidFill>
                <a:latin typeface="Verdana" pitchFamily="34" charset="0"/>
              </a:rPr>
              <a:t>Sustainability Science (SU.SCI.) </a:t>
            </a:r>
            <a:r>
              <a:rPr lang="en-US" sz="2400" b="1" dirty="0">
                <a:solidFill>
                  <a:srgbClr val="C00000"/>
                </a:solidFill>
                <a:latin typeface="Verdana" pitchFamily="34" charset="0"/>
              </a:rPr>
              <a:t>and International Cooperation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Energy conservation and sustainability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Energy conventional systems and their environmental impact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Sustainable agriculture technologies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Renewable energy technologies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Sustainable energy cycles: management, rational use and efficiency; energy in buildings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Verdana" pitchFamily="34" charset="0"/>
              </a:rPr>
              <a:t>Hydrogen and fuel cell technologies and closed cycle systems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  <a:latin typeface="Verdana" pitchFamily="34" charset="0"/>
              </a:rPr>
              <a:t>Sustainable mobility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187624" y="6237312"/>
            <a:ext cx="2927176" cy="366688"/>
          </a:xfrm>
          <a:noFill/>
        </p:spPr>
        <p:txBody>
          <a:bodyPr/>
          <a:lstStyle/>
          <a:p>
            <a:r>
              <a:rPr lang="it-IT" dirty="0"/>
              <a:t> CIRPS- Roma, 12 luglio 2018</a:t>
            </a:r>
          </a:p>
        </p:txBody>
      </p:sp>
      <p:sp>
        <p:nvSpPr>
          <p:cNvPr id="15769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E2FE61-04B3-48D2-B041-5721CE3577B8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409575"/>
            <a:ext cx="7559675" cy="2227337"/>
          </a:xfrm>
        </p:spPr>
        <p:txBody>
          <a:bodyPr/>
          <a:lstStyle/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/>
              <a:t>Grazie per </a:t>
            </a:r>
            <a:r>
              <a:rPr lang="en-US" sz="4800" dirty="0" err="1"/>
              <a:t>l’attenzione</a:t>
            </a:r>
            <a:endParaRPr lang="en-US" sz="4800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42988" y="5229225"/>
            <a:ext cx="74263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5000"/>
              </a:spcBef>
            </a:pPr>
            <a:r>
              <a:rPr lang="it-IT" sz="2000" b="1" dirty="0">
                <a:solidFill>
                  <a:srgbClr val="00A0FF"/>
                </a:solidFill>
                <a:latin typeface="Verdana" pitchFamily="34" charset="0"/>
              </a:rPr>
              <a:t>vincenzo.naso@uniroma1.it</a:t>
            </a:r>
          </a:p>
          <a:p>
            <a:pPr algn="ctr">
              <a:spcBef>
                <a:spcPct val="25000"/>
              </a:spcBef>
            </a:pPr>
            <a:endParaRPr lang="it-IT" sz="2000" b="1" dirty="0">
              <a:solidFill>
                <a:srgbClr val="00A0FF"/>
              </a:solidFill>
              <a:latin typeface="Verdana" pitchFamily="34" charset="0"/>
            </a:endParaRPr>
          </a:p>
        </p:txBody>
      </p:sp>
      <p:sp>
        <p:nvSpPr>
          <p:cNvPr id="157703" name="Rectangle 8"/>
          <p:cNvSpPr>
            <a:spLocks noChangeArrowheads="1"/>
          </p:cNvSpPr>
          <p:nvPr/>
        </p:nvSpPr>
        <p:spPr bwMode="auto">
          <a:xfrm>
            <a:off x="2286000" y="2276475"/>
            <a:ext cx="567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CIRPS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64" y="2996940"/>
            <a:ext cx="9025636" cy="112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CIRPS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Pagina </a:t>
            </a:r>
            <a:fld id="{A204A698-6F15-4356-B219-654AE9633CD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0389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2525" algn="l"/>
              </a:tabLst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di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871845"/>
            <a:ext cx="118082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it-IT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UNIVERSITA’ AGGREGATE (CON MEMBRI ASSOCIATI NEL CIRPS)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49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lang="en-US" sz="24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1-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Politecnico di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Milano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lang="it-IT" sz="24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2- Seconda Università degli studi di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Napoli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3- Università di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Bolzano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lang="it-IT" sz="24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   4- 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Università di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Cassino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4- Università di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Catania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5- Università della Tuscia –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Viterbo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lang="it-IT" sz="24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   6- Università di </a:t>
            </a:r>
            <a:r>
              <a:rPr lang="it-IT" sz="2400" b="1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Perugia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6- Università di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Macerata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   7- Università di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Napoli "Federico II“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   8- Università di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Palermo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   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CIRPS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Pagina </a:t>
            </a:r>
            <a:fld id="{A204A698-6F15-4356-B219-654AE9633CD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0389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2525" algn="l"/>
              </a:tabLst>
            </a:pP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di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1287343"/>
            <a:ext cx="1180829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it-IT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UNIVERSITA’ AGGREGATE (CON MEMBRI ASSOCIATI NEL CIRPS)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lvl="0" indent="-228600">
              <a:tabLst>
                <a:tab pos="1152525" algn="l"/>
              </a:tabLst>
            </a:pPr>
            <a:r>
              <a:rPr lang="it-IT" sz="2400" dirty="0">
                <a:solidFill>
                  <a:schemeClr val="tx1"/>
                </a:solidFill>
                <a:ea typeface="Cambria" pitchFamily="18" charset="0"/>
                <a:cs typeface="Times New Roman" pitchFamily="18" charset="0"/>
              </a:rPr>
              <a:t>    </a:t>
            </a:r>
            <a:endParaRPr lang="it-IT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marR="0" lvl="0" indent="-49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lang="en-US" sz="2400" dirty="0">
                <a:solidFill>
                  <a:schemeClr val="tx1"/>
                </a:solidFill>
                <a:latin typeface="+mn-lt"/>
                <a:ea typeface="Cambria" pitchFamily="18" charset="0"/>
                <a:cs typeface="Times New Roman" pitchFamily="18" charset="0"/>
              </a:rPr>
              <a:t>  9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- Università de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l’Aquila</a:t>
            </a:r>
          </a:p>
          <a:p>
            <a:pPr marL="228600" marR="0" lvl="0" indent="-49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lang="it-IT" sz="2400" dirty="0">
                <a:solidFill>
                  <a:schemeClr val="tx1"/>
                </a:solidFill>
                <a:latin typeface="+mn-lt"/>
                <a:ea typeface="Cambria" pitchFamily="18" charset="0"/>
                <a:cs typeface="Times New Roman" pitchFamily="18" charset="0"/>
              </a:rPr>
              <a:t>10- Università di </a:t>
            </a:r>
            <a:r>
              <a:rPr lang="it-IT" sz="2400" b="1" dirty="0">
                <a:solidFill>
                  <a:schemeClr val="tx1"/>
                </a:solidFill>
                <a:latin typeface="+mn-lt"/>
                <a:ea typeface="Cambria" pitchFamily="18" charset="0"/>
                <a:cs typeface="Times New Roman" pitchFamily="18" charset="0"/>
              </a:rPr>
              <a:t>Firenze</a:t>
            </a:r>
          </a:p>
          <a:p>
            <a:pPr marL="228600" marR="0" lvl="0" indent="-49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lang="it-IT" sz="2400" dirty="0">
                <a:solidFill>
                  <a:schemeClr val="tx1"/>
                </a:solidFill>
                <a:latin typeface="+mn-lt"/>
                <a:ea typeface="Cambria" pitchFamily="18" charset="0"/>
                <a:cs typeface="Times New Roman" pitchFamily="18" charset="0"/>
              </a:rPr>
              <a:t>11</a:t>
            </a:r>
            <a:r>
              <a:rPr lang="it-IT" sz="2400" dirty="0">
                <a:solidFill>
                  <a:schemeClr val="tx1"/>
                </a:solidFill>
                <a:ea typeface="Cambria" pitchFamily="18" charset="0"/>
                <a:cs typeface="Times New Roman" pitchFamily="18" charset="0"/>
              </a:rPr>
              <a:t>- Università di </a:t>
            </a:r>
            <a:r>
              <a:rPr lang="it-IT" sz="2400" b="1" dirty="0">
                <a:solidFill>
                  <a:schemeClr val="tx1"/>
                </a:solidFill>
                <a:ea typeface="Cambria" pitchFamily="18" charset="0"/>
                <a:cs typeface="Times New Roman" pitchFamily="18" charset="0"/>
              </a:rPr>
              <a:t>Roma 3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mbria" pitchFamily="18" charset="0"/>
              <a:cs typeface="Times New Roman" pitchFamily="18" charset="0"/>
            </a:endParaRPr>
          </a:p>
          <a:p>
            <a:pPr marL="228600" marR="0" lvl="0" indent="-49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12- Università di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Sassari</a:t>
            </a:r>
          </a:p>
          <a:p>
            <a:pPr marL="228600" marR="0" lvl="0" indent="-49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13- Università di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" pitchFamily="18" charset="0"/>
                <a:cs typeface="Times New Roman" pitchFamily="18" charset="0"/>
              </a:rPr>
              <a:t>Torino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r>
              <a:rPr lang="it-IT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 14-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IUL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-</a:t>
            </a:r>
            <a:r>
              <a:rPr lang="it-IT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Firenze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52525" algn="l"/>
              </a:tabLst>
            </a:pP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2525" algn="l"/>
              </a:tabLst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00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  <a:p>
            <a:endParaRPr lang="it-IT" dirty="0">
              <a:latin typeface="Arial" charset="0"/>
            </a:endParaRPr>
          </a:p>
        </p:txBody>
      </p:sp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CIRPS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Pagina </a:t>
            </a:r>
            <a:fld id="{0DE98F4E-9D51-4DE3-9B21-CEFF23CF3ABA}" type="slidenum">
              <a:rPr lang="it-IT" smtClean="0">
                <a:latin typeface="Arial" charset="0"/>
              </a:rPr>
              <a:pPr/>
              <a:t>5</a:t>
            </a:fld>
            <a:endParaRPr lang="it-IT" dirty="0">
              <a:latin typeface="Arial" charset="0"/>
            </a:endParaRPr>
          </a:p>
        </p:txBody>
      </p:sp>
      <p:sp>
        <p:nvSpPr>
          <p:cNvPr id="1030" name="Segnaposto data 3"/>
          <p:cNvSpPr txBox="1">
            <a:spLocks noGrp="1"/>
          </p:cNvSpPr>
          <p:nvPr/>
        </p:nvSpPr>
        <p:spPr bwMode="auto">
          <a:xfrm>
            <a:off x="250825" y="6548438"/>
            <a:ext cx="2339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eaLnBrk="1" hangingPunct="1"/>
            <a:endParaRPr lang="it-IT" sz="1000" dirty="0"/>
          </a:p>
        </p:txBody>
      </p:sp>
      <p:sp>
        <p:nvSpPr>
          <p:cNvPr id="1031" name="Segnaposto piè di pagina 4"/>
          <p:cNvSpPr txBox="1">
            <a:spLocks noGrp="1"/>
          </p:cNvSpPr>
          <p:nvPr/>
        </p:nvSpPr>
        <p:spPr bwMode="auto">
          <a:xfrm>
            <a:off x="2627313" y="6548438"/>
            <a:ext cx="38893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ctr" eaLnBrk="1" hangingPunct="1"/>
            <a:r>
              <a:rPr lang="it-IT" sz="1000" dirty="0"/>
              <a:t> </a:t>
            </a: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PERSONALE NEL CIRPS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166813" y="1751013"/>
          <a:ext cx="6661150" cy="369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Roma, </a:t>
            </a:r>
            <a:fld id="{0CFA5D7F-8C05-4C7A-A123-4F0B292295A0}" type="datetime1">
              <a:rPr lang="it-IT" smtClean="0">
                <a:latin typeface="Arial" charset="0"/>
              </a:rPr>
              <a:pPr/>
              <a:t>12/07/2018</a:t>
            </a:fld>
            <a:endParaRPr lang="it-IT" dirty="0">
              <a:latin typeface="Arial" charset="0"/>
            </a:endParaRP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CIRPS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it-IT" dirty="0">
                <a:latin typeface="Arial" charset="0"/>
              </a:rPr>
              <a:t>Pagina </a:t>
            </a:r>
            <a:fld id="{B08ACD5E-85F4-49E0-B080-2E3529B4283F}" type="slidenum">
              <a:rPr lang="it-IT" smtClean="0">
                <a:latin typeface="Arial" charset="0"/>
              </a:rPr>
              <a:pPr/>
              <a:t>6</a:t>
            </a:fld>
            <a:endParaRPr lang="it-IT" dirty="0">
              <a:latin typeface="Arial" charset="0"/>
            </a:endParaRPr>
          </a:p>
        </p:txBody>
      </p:sp>
      <p:sp>
        <p:nvSpPr>
          <p:cNvPr id="6149" name="Segnaposto numero diapositiva 5"/>
          <p:cNvSpPr txBox="1">
            <a:spLocks noGrp="1"/>
          </p:cNvSpPr>
          <p:nvPr/>
        </p:nvSpPr>
        <p:spPr bwMode="auto">
          <a:xfrm>
            <a:off x="8582025" y="3276600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663821D-05FF-42B5-9F1A-EDE5E022E2E7}" type="slidenum">
              <a:rPr lang="it-IT" sz="1100">
                <a:solidFill>
                  <a:srgbClr val="8AC6CD"/>
                </a:solidFill>
              </a:rPr>
              <a:pPr algn="ctr"/>
              <a:t>6</a:t>
            </a:fld>
            <a:endParaRPr lang="it-IT" sz="1400" dirty="0">
              <a:solidFill>
                <a:srgbClr val="8AC6CD"/>
              </a:solidFill>
            </a:endParaRPr>
          </a:p>
        </p:txBody>
      </p:sp>
      <p:sp>
        <p:nvSpPr>
          <p:cNvPr id="98307" name="Text Box 6"/>
          <p:cNvSpPr txBox="1">
            <a:spLocks noChangeArrowheads="1"/>
          </p:cNvSpPr>
          <p:nvPr/>
        </p:nvSpPr>
        <p:spPr bwMode="auto">
          <a:xfrm>
            <a:off x="1547813" y="266700"/>
            <a:ext cx="682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tx1"/>
                </a:solidFill>
                <a:latin typeface="Arial" pitchFamily="34" charset="0"/>
              </a:rPr>
              <a:t>		     </a:t>
            </a:r>
            <a:r>
              <a:rPr lang="it-IT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Mission</a:t>
            </a:r>
            <a:endParaRPr lang="it-IT" sz="20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6393" name="Rectangle 16"/>
          <p:cNvSpPr>
            <a:spLocks noChangeArrowheads="1"/>
          </p:cNvSpPr>
          <p:nvPr/>
        </p:nvSpPr>
        <p:spPr bwMode="auto">
          <a:xfrm>
            <a:off x="0" y="838200"/>
            <a:ext cx="8159751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    </a:t>
            </a:r>
            <a:r>
              <a:rPr lang="en-GB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Sviluppo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Verdana" pitchFamily="34" charset="0"/>
              </a:rPr>
              <a:t>sostenibile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nella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società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</a:p>
          <a:p>
            <a:pPr marL="0"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</a:t>
            </a:r>
            <a:r>
              <a:rPr lang="en-GB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nella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cultura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GB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nelle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scienze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 </a:t>
            </a:r>
            <a:r>
              <a:rPr lang="en-GB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nelle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tecnologie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	</a:t>
            </a:r>
            <a:endParaRPr lang="en-GB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0" lvl="1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sz="2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116013" y="1916832"/>
            <a:ext cx="3192462" cy="403311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sz="2400" dirty="0">
              <a:solidFill>
                <a:schemeClr val="tx1"/>
              </a:solidFill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 dirty="0" err="1">
                <a:solidFill>
                  <a:srgbClr val="002060"/>
                </a:solidFill>
                <a:latin typeface="Verdana" pitchFamily="34" charset="0"/>
              </a:rPr>
              <a:t>Ricerca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Applicata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002060"/>
                </a:solidFill>
                <a:latin typeface="Verdana" pitchFamily="34" charset="0"/>
              </a:rPr>
              <a:t>Alta </a:t>
            </a:r>
            <a:r>
              <a:rPr lang="en-GB" sz="2400" b="1" dirty="0" err="1">
                <a:solidFill>
                  <a:srgbClr val="002060"/>
                </a:solidFill>
                <a:latin typeface="Verdana" pitchFamily="34" charset="0"/>
              </a:rPr>
              <a:t>Formazione</a:t>
            </a:r>
            <a:endParaRPr lang="en-GB" sz="2400" b="1" dirty="0">
              <a:solidFill>
                <a:srgbClr val="002060"/>
              </a:solidFill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1" dirty="0" err="1">
                <a:solidFill>
                  <a:srgbClr val="002060"/>
                </a:solidFill>
                <a:latin typeface="Verdana" pitchFamily="34" charset="0"/>
              </a:rPr>
              <a:t>Servizi</a:t>
            </a:r>
            <a:r>
              <a:rPr lang="en-GB" sz="2400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Verdana" pitchFamily="34" charset="0"/>
              </a:rPr>
              <a:t>tecnico-scientifici</a:t>
            </a:r>
            <a:endParaRPr lang="it-IT" sz="2400" b="1" dirty="0">
              <a:solidFill>
                <a:srgbClr val="00206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430712" y="2348880"/>
            <a:ext cx="4533775" cy="36004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sz="2400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Coordinamento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 gestione di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Programmi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Partecipazione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a Network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Nazionali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ed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Internazionali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Networks (Erasmus; Marie Cutie, EUROPAID)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Supporto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scientifico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tecnico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a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Istituzioni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Enti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Gruppi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PMI,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Società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civile</a:t>
            </a:r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/>
              <a:t>	</a:t>
            </a:r>
            <a:endParaRPr lang="en-GB"/>
          </a:p>
        </p:txBody>
      </p:sp>
      <p:sp>
        <p:nvSpPr>
          <p:cNvPr id="209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548680"/>
            <a:ext cx="7772400" cy="1359495"/>
          </a:xfrm>
        </p:spPr>
        <p:txBody>
          <a:bodyPr/>
          <a:lstStyle/>
          <a:p>
            <a:r>
              <a:rPr lang="it-IT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		PRINCIPALI ATTIVITÀ</a:t>
            </a:r>
          </a:p>
        </p:txBody>
      </p:sp>
      <p:sp>
        <p:nvSpPr>
          <p:cNvPr id="2099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532440" cy="3861346"/>
          </a:xfrm>
        </p:spPr>
        <p:txBody>
          <a:bodyPr/>
          <a:lstStyle/>
          <a:p>
            <a:r>
              <a:rPr lang="en-GB" sz="2400" b="1" dirty="0" err="1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Sviluppo</a:t>
            </a:r>
            <a:r>
              <a:rPr lang="en-GB" sz="2400" b="1" dirty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di risorse </a:t>
            </a:r>
            <a:r>
              <a:rPr lang="en-GB" sz="2400" b="1" dirty="0" err="1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umane</a:t>
            </a:r>
            <a:r>
              <a:rPr lang="en-GB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(capacity building)</a:t>
            </a:r>
            <a:r>
              <a:rPr lang="en-GB" sz="2400" dirty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	in campo </a:t>
            </a:r>
            <a:r>
              <a:rPr lang="en-GB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GB" sz="2400" dirty="0" err="1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ccademico</a:t>
            </a:r>
            <a:r>
              <a:rPr lang="en-GB" sz="2400" dirty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GB" sz="2400" dirty="0" err="1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professionale</a:t>
            </a:r>
            <a:endParaRPr lang="en-GB" sz="2400" dirty="0"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400" b="1" dirty="0" err="1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Programmi</a:t>
            </a:r>
            <a:r>
              <a:rPr lang="en-GB" sz="2400" b="1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GB" sz="2400" b="1" dirty="0" err="1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Ricerca</a:t>
            </a:r>
            <a:r>
              <a:rPr lang="en-GB" sz="2400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2400" b="1" dirty="0" err="1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Sviluppo</a:t>
            </a:r>
            <a:r>
              <a:rPr lang="en-GB" sz="2400" b="1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	</a:t>
            </a:r>
            <a:r>
              <a:rPr lang="en-GB" sz="2400" b="1" dirty="0" err="1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Dimostrazione</a:t>
            </a:r>
            <a:r>
              <a:rPr lang="en-GB" sz="2400" b="1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2400" b="1" dirty="0" err="1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Trasferimento</a:t>
            </a:r>
            <a:r>
              <a:rPr lang="en-GB" sz="2400" b="1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en-GB" sz="2400" b="1" dirty="0" err="1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tecnologie</a:t>
            </a:r>
            <a:r>
              <a:rPr lang="en-GB" sz="2400" b="1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(</a:t>
            </a:r>
            <a:r>
              <a:rPr lang="en-GB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specie a </a:t>
            </a:r>
            <a:r>
              <a:rPr lang="en-GB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livello</a:t>
            </a:r>
            <a:r>
              <a:rPr lang="en-GB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internazionale</a:t>
            </a:r>
            <a:r>
              <a:rPr lang="en-GB" sz="2400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en-GB" sz="2400" b="1" dirty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Gestione di  Network </a:t>
            </a:r>
            <a:r>
              <a:rPr lang="en-GB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en-GB" sz="2400" dirty="0" err="1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niversitari</a:t>
            </a:r>
            <a:r>
              <a:rPr lang="en-GB" sz="2400" dirty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GB" sz="2400" dirty="0" err="1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misti</a:t>
            </a:r>
            <a:r>
              <a:rPr lang="en-GB" sz="2400" dirty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it-IT" sz="2400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Progettazione, gestione e sviluppo di attività 	di </a:t>
            </a:r>
            <a:r>
              <a:rPr lang="it-IT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it-IT" sz="2400" b="1" dirty="0">
                <a:solidFill>
                  <a:srgbClr val="00B05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ooperazione internazionale</a:t>
            </a:r>
          </a:p>
          <a:p>
            <a:r>
              <a:rPr lang="it-IT" sz="2400" b="1" dirty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Promozione della </a:t>
            </a:r>
            <a:r>
              <a:rPr lang="it-IT" sz="2400" b="1" dirty="0" err="1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it-IT" sz="2400" b="1" dirty="0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SCIence</a:t>
            </a:r>
            <a:endParaRPr lang="it-IT" sz="2400" b="1" dirty="0"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40000"/>
              </a:lnSpc>
            </a:pPr>
            <a:endParaRPr lang="it-IT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it-IT" dirty="0" err="1">
                <a:solidFill>
                  <a:schemeClr val="tx1"/>
                </a:solidFill>
              </a:rPr>
              <a:t>Rome</a:t>
            </a:r>
            <a:r>
              <a:rPr lang="it-IT" dirty="0">
                <a:solidFill>
                  <a:schemeClr val="tx1"/>
                </a:solidFill>
              </a:rPr>
              <a:t>, 22  </a:t>
            </a:r>
            <a:r>
              <a:rPr lang="it-IT" dirty="0" err="1">
                <a:solidFill>
                  <a:schemeClr val="tx1"/>
                </a:solidFill>
              </a:rPr>
              <a:t>September</a:t>
            </a:r>
            <a:r>
              <a:rPr lang="it-IT" dirty="0">
                <a:solidFill>
                  <a:schemeClr val="tx1"/>
                </a:solidFill>
              </a:rPr>
              <a:t>  2015</a:t>
            </a:r>
          </a:p>
        </p:txBody>
      </p:sp>
      <p:sp>
        <p:nvSpPr>
          <p:cNvPr id="122882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Sapienza Università di Roma - CIRPS</a:t>
            </a:r>
          </a:p>
        </p:txBody>
      </p:sp>
      <p:sp>
        <p:nvSpPr>
          <p:cNvPr id="12288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39E107-DC19-4DC5-9C65-005F746733DE}" type="slidenum">
              <a:rPr lang="it-IT" smtClean="0">
                <a:solidFill>
                  <a:schemeClr val="tx1"/>
                </a:solidFill>
              </a:rPr>
              <a:pPr/>
              <a:t>8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649"/>
            <a:ext cx="7559675" cy="648072"/>
          </a:xfrm>
        </p:spPr>
        <p:txBody>
          <a:bodyPr/>
          <a:lstStyle/>
          <a:p>
            <a:pPr eaLnBrk="1" hangingPunct="1"/>
            <a:r>
              <a:rPr lang="en-US" dirty="0"/>
              <a:t>	 CON CHI COLLABORIAMO (2005-2018)</a:t>
            </a:r>
          </a:p>
        </p:txBody>
      </p:sp>
      <p:pic>
        <p:nvPicPr>
          <p:cNvPr id="112643" name="Picture 3" descr="20070311100827!A_large_blank_world_map_with_oceans_marked_in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560" y="2276840"/>
            <a:ext cx="6481763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AutoShape 4"/>
          <p:cNvSpPr>
            <a:spLocks/>
          </p:cNvSpPr>
          <p:nvPr/>
        </p:nvSpPr>
        <p:spPr bwMode="auto">
          <a:xfrm>
            <a:off x="3419475" y="5907088"/>
            <a:ext cx="2011363" cy="474662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16653"/>
              <a:gd name="adj5" fmla="val -203343"/>
              <a:gd name="adj6" fmla="val -29991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Argentina  (13)</a:t>
            </a:r>
          </a:p>
        </p:txBody>
      </p:sp>
      <p:sp>
        <p:nvSpPr>
          <p:cNvPr id="112645" name="AutoShape 5"/>
          <p:cNvSpPr>
            <a:spLocks/>
          </p:cNvSpPr>
          <p:nvPr/>
        </p:nvSpPr>
        <p:spPr bwMode="auto">
          <a:xfrm>
            <a:off x="3419475" y="4797425"/>
            <a:ext cx="2011363" cy="474663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13023"/>
              <a:gd name="adj5" fmla="val -68560"/>
              <a:gd name="adj6" fmla="val -22417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Brasile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(3)</a:t>
            </a:r>
          </a:p>
        </p:txBody>
      </p:sp>
      <p:sp>
        <p:nvSpPr>
          <p:cNvPr id="112646" name="AutoShape 6"/>
          <p:cNvSpPr>
            <a:spLocks/>
          </p:cNvSpPr>
          <p:nvPr/>
        </p:nvSpPr>
        <p:spPr bwMode="auto">
          <a:xfrm>
            <a:off x="6876256" y="3501008"/>
            <a:ext cx="2011362" cy="474662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22574"/>
              <a:gd name="adj5" fmla="val -32778"/>
              <a:gd name="adj6" fmla="val -42227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Cina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(7)</a:t>
            </a:r>
          </a:p>
        </p:txBody>
      </p:sp>
      <p:sp>
        <p:nvSpPr>
          <p:cNvPr id="112647" name="AutoShape 7"/>
          <p:cNvSpPr>
            <a:spLocks/>
          </p:cNvSpPr>
          <p:nvPr/>
        </p:nvSpPr>
        <p:spPr bwMode="auto">
          <a:xfrm>
            <a:off x="250825" y="5300663"/>
            <a:ext cx="2011363" cy="474662"/>
          </a:xfrm>
          <a:prstGeom prst="accentBorderCallout2">
            <a:avLst>
              <a:gd name="adj1" fmla="val 24079"/>
              <a:gd name="adj2" fmla="val 103787"/>
              <a:gd name="adj3" fmla="val 24079"/>
              <a:gd name="adj4" fmla="val 108838"/>
              <a:gd name="adj5" fmla="val -275250"/>
              <a:gd name="adj6" fmla="val 114051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Colombia (2)</a:t>
            </a:r>
          </a:p>
        </p:txBody>
      </p:sp>
      <p:sp>
        <p:nvSpPr>
          <p:cNvPr id="112648" name="AutoShape 8"/>
          <p:cNvSpPr>
            <a:spLocks/>
          </p:cNvSpPr>
          <p:nvPr/>
        </p:nvSpPr>
        <p:spPr bwMode="auto">
          <a:xfrm>
            <a:off x="6881813" y="2420938"/>
            <a:ext cx="2011362" cy="474662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14523"/>
              <a:gd name="adj5" fmla="val 190301"/>
              <a:gd name="adj6" fmla="val -25731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Corea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del </a:t>
            </a:r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Sud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(1)</a:t>
            </a:r>
          </a:p>
        </p:txBody>
      </p:sp>
      <p:sp>
        <p:nvSpPr>
          <p:cNvPr id="112649" name="AutoShape 9"/>
          <p:cNvSpPr>
            <a:spLocks/>
          </p:cNvSpPr>
          <p:nvPr/>
        </p:nvSpPr>
        <p:spPr bwMode="auto">
          <a:xfrm>
            <a:off x="250825" y="2997200"/>
            <a:ext cx="2011363" cy="474663"/>
          </a:xfrm>
          <a:prstGeom prst="accentBorderCallout2">
            <a:avLst>
              <a:gd name="adj1" fmla="val 24079"/>
              <a:gd name="adj2" fmla="val 103787"/>
              <a:gd name="adj3" fmla="val 24079"/>
              <a:gd name="adj4" fmla="val 107579"/>
              <a:gd name="adj5" fmla="val 127093"/>
              <a:gd name="adj6" fmla="val 111523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Cuba (3)</a:t>
            </a:r>
          </a:p>
        </p:txBody>
      </p:sp>
      <p:sp>
        <p:nvSpPr>
          <p:cNvPr id="112650" name="AutoShape 10"/>
          <p:cNvSpPr>
            <a:spLocks/>
          </p:cNvSpPr>
          <p:nvPr/>
        </p:nvSpPr>
        <p:spPr bwMode="auto">
          <a:xfrm>
            <a:off x="250825" y="4221163"/>
            <a:ext cx="2011363" cy="474662"/>
          </a:xfrm>
          <a:prstGeom prst="accentBorderCallout2">
            <a:avLst>
              <a:gd name="adj1" fmla="val 24079"/>
              <a:gd name="adj2" fmla="val 103787"/>
              <a:gd name="adj3" fmla="val 24079"/>
              <a:gd name="adj4" fmla="val 105921"/>
              <a:gd name="adj5" fmla="val -13373"/>
              <a:gd name="adj6" fmla="val 111467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Ecuador (2)</a:t>
            </a:r>
          </a:p>
        </p:txBody>
      </p:sp>
      <p:sp>
        <p:nvSpPr>
          <p:cNvPr id="112651" name="AutoShape 11"/>
          <p:cNvSpPr>
            <a:spLocks/>
          </p:cNvSpPr>
          <p:nvPr/>
        </p:nvSpPr>
        <p:spPr bwMode="auto">
          <a:xfrm>
            <a:off x="6877050" y="6021388"/>
            <a:ext cx="2011363" cy="474662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58486"/>
              <a:gd name="adj5" fmla="val -531366"/>
              <a:gd name="adj6" fmla="val -115139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Egitto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(4)</a:t>
            </a:r>
          </a:p>
        </p:txBody>
      </p:sp>
      <p:sp>
        <p:nvSpPr>
          <p:cNvPr id="112652" name="AutoShape 12"/>
          <p:cNvSpPr>
            <a:spLocks/>
          </p:cNvSpPr>
          <p:nvPr/>
        </p:nvSpPr>
        <p:spPr bwMode="auto">
          <a:xfrm>
            <a:off x="6877050" y="2954338"/>
            <a:ext cx="2011363" cy="474662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10338"/>
              <a:gd name="adj5" fmla="val 61875"/>
              <a:gd name="adj6" fmla="val -17125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Giappone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(5)</a:t>
            </a:r>
          </a:p>
        </p:txBody>
      </p:sp>
      <p:sp>
        <p:nvSpPr>
          <p:cNvPr id="112653" name="AutoShape 13"/>
          <p:cNvSpPr>
            <a:spLocks/>
          </p:cNvSpPr>
          <p:nvPr/>
        </p:nvSpPr>
        <p:spPr bwMode="auto">
          <a:xfrm>
            <a:off x="6877050" y="1844675"/>
            <a:ext cx="2011363" cy="474663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35199"/>
              <a:gd name="adj5" fmla="val 377259"/>
              <a:gd name="adj6" fmla="val -68509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India (4)</a:t>
            </a:r>
          </a:p>
        </p:txBody>
      </p:sp>
      <p:sp>
        <p:nvSpPr>
          <p:cNvPr id="112654" name="AutoShape 14"/>
          <p:cNvSpPr>
            <a:spLocks/>
          </p:cNvSpPr>
          <p:nvPr/>
        </p:nvSpPr>
        <p:spPr bwMode="auto">
          <a:xfrm>
            <a:off x="6804310" y="4005080"/>
            <a:ext cx="2011362" cy="474662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20917"/>
              <a:gd name="adj5" fmla="val -53702"/>
              <a:gd name="adj6" fmla="val -39591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Malesia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(1)</a:t>
            </a:r>
          </a:p>
        </p:txBody>
      </p:sp>
      <p:sp>
        <p:nvSpPr>
          <p:cNvPr id="112655" name="AutoShape 15"/>
          <p:cNvSpPr>
            <a:spLocks/>
          </p:cNvSpPr>
          <p:nvPr/>
        </p:nvSpPr>
        <p:spPr bwMode="auto">
          <a:xfrm>
            <a:off x="250825" y="4797425"/>
            <a:ext cx="2011363" cy="474663"/>
          </a:xfrm>
          <a:prstGeom prst="accentBorderCallout2">
            <a:avLst>
              <a:gd name="adj1" fmla="val 24079"/>
              <a:gd name="adj2" fmla="val 103787"/>
              <a:gd name="adj3" fmla="val 24079"/>
              <a:gd name="adj4" fmla="val 107338"/>
              <a:gd name="adj5" fmla="val -87239"/>
              <a:gd name="adj6" fmla="val 116135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Perù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(4)</a:t>
            </a:r>
          </a:p>
        </p:txBody>
      </p:sp>
      <p:sp>
        <p:nvSpPr>
          <p:cNvPr id="112656" name="AutoShape 16"/>
          <p:cNvSpPr>
            <a:spLocks/>
          </p:cNvSpPr>
          <p:nvPr/>
        </p:nvSpPr>
        <p:spPr bwMode="auto">
          <a:xfrm>
            <a:off x="684213" y="1196975"/>
            <a:ext cx="2011362" cy="1511925"/>
          </a:xfrm>
          <a:prstGeom prst="accentBorderCallout2">
            <a:avLst>
              <a:gd name="adj1" fmla="val 9338"/>
              <a:gd name="adj2" fmla="val 103787"/>
              <a:gd name="adj3" fmla="val 9338"/>
              <a:gd name="adj4" fmla="val 142148"/>
              <a:gd name="adj5" fmla="val 122082"/>
              <a:gd name="adj6" fmla="val 181404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200" b="1" dirty="0" err="1">
                <a:solidFill>
                  <a:schemeClr val="tx1"/>
                </a:solidFill>
                <a:cs typeface="Arial" charset="0"/>
              </a:rPr>
              <a:t>UNIONE</a:t>
            </a:r>
            <a:r>
              <a:rPr lang="en-US" sz="12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cs typeface="Arial" charset="0"/>
              </a:rPr>
              <a:t>EUROPEA</a:t>
            </a:r>
            <a:r>
              <a:rPr lang="en-US" sz="1200" b="1" dirty="0">
                <a:solidFill>
                  <a:schemeClr val="tx1"/>
                </a:solidFill>
                <a:cs typeface="Arial" charset="0"/>
              </a:rPr>
              <a:t> (28)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Serbia (2)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Montenegro (1)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Macedonia (2)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Albania-Kosovo (3)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Turchia (4)</a:t>
            </a:r>
          </a:p>
          <a:p>
            <a:endParaRPr lang="en-US" sz="1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2657" name="AutoShape 17"/>
          <p:cNvSpPr>
            <a:spLocks/>
          </p:cNvSpPr>
          <p:nvPr/>
        </p:nvSpPr>
        <p:spPr bwMode="auto">
          <a:xfrm>
            <a:off x="5795963" y="1196975"/>
            <a:ext cx="2011362" cy="474663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26991"/>
              <a:gd name="adj5" fmla="val 330435"/>
              <a:gd name="adj6" fmla="val -51537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Russia (3)</a:t>
            </a:r>
          </a:p>
        </p:txBody>
      </p:sp>
      <p:sp>
        <p:nvSpPr>
          <p:cNvPr id="112658" name="AutoShape 18"/>
          <p:cNvSpPr>
            <a:spLocks/>
          </p:cNvSpPr>
          <p:nvPr/>
        </p:nvSpPr>
        <p:spPr bwMode="auto">
          <a:xfrm>
            <a:off x="6881813" y="5229225"/>
            <a:ext cx="2011362" cy="647700"/>
          </a:xfrm>
          <a:prstGeom prst="accentBorderCallout2">
            <a:avLst>
              <a:gd name="adj1" fmla="val 17648"/>
              <a:gd name="adj2" fmla="val -3787"/>
              <a:gd name="adj3" fmla="val 17648"/>
              <a:gd name="adj4" fmla="val -55171"/>
              <a:gd name="adj5" fmla="val -294361"/>
              <a:gd name="adj6" fmla="val -109866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Siria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 (1)</a:t>
            </a:r>
          </a:p>
          <a:p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Giordania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(2)</a:t>
            </a:r>
          </a:p>
        </p:txBody>
      </p:sp>
      <p:sp>
        <p:nvSpPr>
          <p:cNvPr id="112659" name="AutoShape 19"/>
          <p:cNvSpPr>
            <a:spLocks/>
          </p:cNvSpPr>
          <p:nvPr/>
        </p:nvSpPr>
        <p:spPr bwMode="auto">
          <a:xfrm>
            <a:off x="6876320" y="4581160"/>
            <a:ext cx="2011362" cy="474663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25097"/>
              <a:gd name="adj5" fmla="val -103978"/>
              <a:gd name="adj6" fmla="val -27237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Indonesia (2)</a:t>
            </a:r>
          </a:p>
        </p:txBody>
      </p:sp>
      <p:sp>
        <p:nvSpPr>
          <p:cNvPr id="112660" name="AutoShape 20"/>
          <p:cNvSpPr>
            <a:spLocks/>
          </p:cNvSpPr>
          <p:nvPr/>
        </p:nvSpPr>
        <p:spPr bwMode="auto">
          <a:xfrm>
            <a:off x="3422650" y="5373688"/>
            <a:ext cx="2011363" cy="474662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13731"/>
              <a:gd name="adj5" fmla="val -70236"/>
              <a:gd name="adj6" fmla="val -25176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Uruguay (2)</a:t>
            </a:r>
          </a:p>
        </p:txBody>
      </p:sp>
      <p:sp>
        <p:nvSpPr>
          <p:cNvPr id="112661" name="AutoShape 21"/>
          <p:cNvSpPr>
            <a:spLocks/>
          </p:cNvSpPr>
          <p:nvPr/>
        </p:nvSpPr>
        <p:spPr bwMode="auto">
          <a:xfrm>
            <a:off x="250825" y="5876925"/>
            <a:ext cx="2011363" cy="474663"/>
          </a:xfrm>
          <a:prstGeom prst="accentBorderCallout2">
            <a:avLst>
              <a:gd name="adj1" fmla="val 24079"/>
              <a:gd name="adj2" fmla="val 103787"/>
              <a:gd name="adj3" fmla="val 24079"/>
              <a:gd name="adj4" fmla="val 111602"/>
              <a:gd name="adj5" fmla="val -419824"/>
              <a:gd name="adj6" fmla="val 121816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Venezuela (4)</a:t>
            </a:r>
          </a:p>
        </p:txBody>
      </p:sp>
      <p:sp>
        <p:nvSpPr>
          <p:cNvPr id="25" name="AutoShape 17"/>
          <p:cNvSpPr>
            <a:spLocks/>
          </p:cNvSpPr>
          <p:nvPr/>
        </p:nvSpPr>
        <p:spPr bwMode="auto">
          <a:xfrm>
            <a:off x="3563888" y="836712"/>
            <a:ext cx="2011362" cy="720080"/>
          </a:xfrm>
          <a:prstGeom prst="accentBorderCallout2">
            <a:avLst>
              <a:gd name="adj1" fmla="val 24079"/>
              <a:gd name="adj2" fmla="val -3787"/>
              <a:gd name="adj3" fmla="val 24079"/>
              <a:gd name="adj4" fmla="val -26991"/>
              <a:gd name="adj5" fmla="val 445831"/>
              <a:gd name="adj6" fmla="val 62806"/>
            </a:avLst>
          </a:prstGeom>
          <a:solidFill>
            <a:srgbClr val="FFFF99"/>
          </a:solidFill>
          <a:ln w="19050">
            <a:solidFill>
              <a:srgbClr val="822433"/>
            </a:solidFill>
            <a:miter lim="800000"/>
            <a:headEnd/>
            <a:tailEnd type="oval" w="lg" len="lg"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Uganda (1) </a:t>
            </a:r>
          </a:p>
          <a:p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Corno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cs typeface="Arial" charset="0"/>
              </a:rPr>
              <a:t>d’Africa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(7)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5" grpId="0" animBg="1"/>
      <p:bldP spid="112646" grpId="0" animBg="1"/>
      <p:bldP spid="112647" grpId="0" animBg="1"/>
      <p:bldP spid="112648" grpId="0" animBg="1"/>
      <p:bldP spid="112649" grpId="0" animBg="1"/>
      <p:bldP spid="112650" grpId="0" animBg="1"/>
      <p:bldP spid="112651" grpId="0" animBg="1"/>
      <p:bldP spid="112652" grpId="0" animBg="1"/>
      <p:bldP spid="112653" grpId="0" animBg="1"/>
      <p:bldP spid="112654" grpId="0" animBg="1"/>
      <p:bldP spid="112655" grpId="0" animBg="1"/>
      <p:bldP spid="112656" grpId="0" animBg="1"/>
      <p:bldP spid="112657" grpId="0" animBg="1"/>
      <p:bldP spid="112658" grpId="0" animBg="1"/>
      <p:bldP spid="112659" grpId="0" animBg="1"/>
      <p:bldP spid="112660" grpId="0" animBg="1"/>
      <p:bldP spid="11266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>
                <a:latin typeface="Arial" charset="0"/>
              </a:rPr>
              <a:t>Roma, 12-07-2018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CIRPS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Pagina </a:t>
            </a:r>
            <a:fld id="{DCBBCE44-69F2-40C8-838E-8D8618D7430D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5994"/>
            <a:ext cx="7452360" cy="55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1097</TotalTime>
  <Words>839</Words>
  <Application>Microsoft Office PowerPoint</Application>
  <PresentationFormat>Presentazione su schermo (4:3)</PresentationFormat>
  <Paragraphs>309</Paragraphs>
  <Slides>26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la sapienza</vt:lpstr>
      <vt:lpstr>Diapositiva 1</vt:lpstr>
      <vt:lpstr>1- IL CIRPS  </vt:lpstr>
      <vt:lpstr>Diapositiva 3</vt:lpstr>
      <vt:lpstr>Diapositiva 4</vt:lpstr>
      <vt:lpstr>PERSONALE NEL CIRPS</vt:lpstr>
      <vt:lpstr>Diapositiva 6</vt:lpstr>
      <vt:lpstr>  PRINCIPALI ATTIVITÀ</vt:lpstr>
      <vt:lpstr>  CON CHI COLLABORIAMO (2005-2018)</vt:lpstr>
      <vt:lpstr>Diapositiva 9</vt:lpstr>
      <vt:lpstr>   IN EUROPA</vt:lpstr>
      <vt:lpstr>International Network Agreements </vt:lpstr>
      <vt:lpstr>   Sezioni di Sede e Sezioni Tematiche</vt:lpstr>
      <vt:lpstr>  </vt:lpstr>
      <vt:lpstr>    POSSIBILI SETTORI DI COLLABORAZIONE</vt:lpstr>
      <vt:lpstr>EDUCAZIONE E ALTA FORMAZIONE   Dottorati di Ricerca</vt:lpstr>
      <vt:lpstr>  EDUCAZIONE E ALTA FORMAZIONE       MASTER DI I e II LIVELLO  </vt:lpstr>
      <vt:lpstr>   EDUCAZIONE E ALTA FORMAZIONE        Post-lauream</vt:lpstr>
      <vt:lpstr>     EDUCAZIONE E ALTA FORMAZIONE        INTERNATIONAL NON-ACADEMIC COURSES</vt:lpstr>
      <vt:lpstr>EDUCAZIONE E ALTA FORMAZIONE    Esempi</vt:lpstr>
      <vt:lpstr> RICERCA/SERVIZI TECNICO – SCIENTIFICI PROGRAMMI INTERDISCIPLINARI e MULTI-ATTIVITA’  AD OGGI: 265 PROGETTI o CONVENZIONI   </vt:lpstr>
      <vt:lpstr>Diapositiva 21</vt:lpstr>
      <vt:lpstr>PoloIdrogeno LazioRegion</vt:lpstr>
      <vt:lpstr>HOST Project</vt:lpstr>
      <vt:lpstr>                VIDEO</vt:lpstr>
      <vt:lpstr>CIRPS Expertise in SU. SCI. Framework</vt:lpstr>
      <vt:lpstr>  Grazie per l’attenzione</vt:lpstr>
    </vt:vector>
  </TitlesOfParts>
  <Company>- -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server</cp:lastModifiedBy>
  <cp:revision>139</cp:revision>
  <dcterms:created xsi:type="dcterms:W3CDTF">2006-11-20T16:13:10Z</dcterms:created>
  <dcterms:modified xsi:type="dcterms:W3CDTF">2018-07-12T08:12:53Z</dcterms:modified>
</cp:coreProperties>
</file>