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7"/>
  </p:notesMasterIdLst>
  <p:sldIdLst>
    <p:sldId id="501" r:id="rId3"/>
    <p:sldId id="487" r:id="rId4"/>
    <p:sldId id="408" r:id="rId5"/>
    <p:sldId id="399" r:id="rId6"/>
    <p:sldId id="486" r:id="rId7"/>
    <p:sldId id="443" r:id="rId8"/>
    <p:sldId id="445" r:id="rId9"/>
    <p:sldId id="454" r:id="rId10"/>
    <p:sldId id="456" r:id="rId11"/>
    <p:sldId id="451" r:id="rId12"/>
    <p:sldId id="449" r:id="rId13"/>
    <p:sldId id="448" r:id="rId14"/>
    <p:sldId id="457" r:id="rId15"/>
    <p:sldId id="460" r:id="rId16"/>
    <p:sldId id="459" r:id="rId17"/>
    <p:sldId id="463" r:id="rId18"/>
    <p:sldId id="464" r:id="rId19"/>
    <p:sldId id="465" r:id="rId20"/>
    <p:sldId id="468" r:id="rId21"/>
    <p:sldId id="469" r:id="rId22"/>
    <p:sldId id="470" r:id="rId23"/>
    <p:sldId id="402" r:id="rId24"/>
    <p:sldId id="400" r:id="rId25"/>
    <p:sldId id="406" r:id="rId26"/>
    <p:sldId id="405" r:id="rId27"/>
    <p:sldId id="417" r:id="rId28"/>
    <p:sldId id="418" r:id="rId29"/>
    <p:sldId id="419" r:id="rId30"/>
    <p:sldId id="421" r:id="rId31"/>
    <p:sldId id="391" r:id="rId32"/>
    <p:sldId id="264" r:id="rId33"/>
    <p:sldId id="395" r:id="rId34"/>
    <p:sldId id="422" r:id="rId35"/>
    <p:sldId id="425" r:id="rId36"/>
    <p:sldId id="426" r:id="rId37"/>
    <p:sldId id="433" r:id="rId38"/>
    <p:sldId id="434" r:id="rId39"/>
    <p:sldId id="432" r:id="rId40"/>
    <p:sldId id="431" r:id="rId41"/>
    <p:sldId id="437" r:id="rId42"/>
    <p:sldId id="494" r:id="rId43"/>
    <p:sldId id="335" r:id="rId44"/>
    <p:sldId id="261" r:id="rId45"/>
    <p:sldId id="337" r:id="rId46"/>
    <p:sldId id="258" r:id="rId47"/>
    <p:sldId id="259" r:id="rId48"/>
    <p:sldId id="260" r:id="rId49"/>
    <p:sldId id="505" r:id="rId50"/>
    <p:sldId id="409" r:id="rId51"/>
    <p:sldId id="413" r:id="rId52"/>
    <p:sldId id="411" r:id="rId53"/>
    <p:sldId id="415" r:id="rId54"/>
    <p:sldId id="414" r:id="rId55"/>
    <p:sldId id="416" r:id="rId56"/>
    <p:sldId id="515" r:id="rId57"/>
    <p:sldId id="396" r:id="rId58"/>
    <p:sldId id="467" r:id="rId59"/>
    <p:sldId id="516" r:id="rId60"/>
    <p:sldId id="517" r:id="rId61"/>
    <p:sldId id="513" r:id="rId62"/>
    <p:sldId id="518" r:id="rId63"/>
    <p:sldId id="482" r:id="rId64"/>
    <p:sldId id="500" r:id="rId65"/>
    <p:sldId id="485" r:id="rId6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8BA5D27-17FA-424A-9F3E-AA511C357FC0}">
          <p14:sldIdLst>
            <p14:sldId id="501"/>
            <p14:sldId id="487"/>
            <p14:sldId id="408"/>
            <p14:sldId id="399"/>
            <p14:sldId id="486"/>
            <p14:sldId id="443"/>
            <p14:sldId id="445"/>
            <p14:sldId id="454"/>
            <p14:sldId id="456"/>
            <p14:sldId id="451"/>
            <p14:sldId id="449"/>
            <p14:sldId id="448"/>
            <p14:sldId id="457"/>
            <p14:sldId id="460"/>
            <p14:sldId id="459"/>
            <p14:sldId id="463"/>
            <p14:sldId id="464"/>
            <p14:sldId id="465"/>
            <p14:sldId id="468"/>
            <p14:sldId id="469"/>
            <p14:sldId id="470"/>
            <p14:sldId id="402"/>
            <p14:sldId id="400"/>
            <p14:sldId id="406"/>
            <p14:sldId id="405"/>
            <p14:sldId id="417"/>
            <p14:sldId id="418"/>
            <p14:sldId id="419"/>
            <p14:sldId id="421"/>
            <p14:sldId id="391"/>
            <p14:sldId id="264"/>
            <p14:sldId id="395"/>
            <p14:sldId id="422"/>
            <p14:sldId id="425"/>
            <p14:sldId id="426"/>
            <p14:sldId id="433"/>
            <p14:sldId id="434"/>
            <p14:sldId id="432"/>
            <p14:sldId id="431"/>
            <p14:sldId id="437"/>
            <p14:sldId id="494"/>
            <p14:sldId id="335"/>
            <p14:sldId id="261"/>
            <p14:sldId id="337"/>
            <p14:sldId id="258"/>
            <p14:sldId id="259"/>
            <p14:sldId id="260"/>
            <p14:sldId id="505"/>
            <p14:sldId id="409"/>
            <p14:sldId id="413"/>
            <p14:sldId id="411"/>
            <p14:sldId id="415"/>
            <p14:sldId id="414"/>
            <p14:sldId id="416"/>
            <p14:sldId id="515"/>
            <p14:sldId id="396"/>
            <p14:sldId id="467"/>
            <p14:sldId id="516"/>
            <p14:sldId id="517"/>
            <p14:sldId id="513"/>
            <p14:sldId id="518"/>
          </p14:sldIdLst>
        </p14:section>
        <p14:section name="Sezione senza titolo" id="{6A4EC49E-704D-4C38-9AE9-810BF60039B6}">
          <p14:sldIdLst>
            <p14:sldId id="482"/>
            <p14:sldId id="500"/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07" autoAdjust="0"/>
  </p:normalViewPr>
  <p:slideViewPr>
    <p:cSldViewPr snapToGrid="0">
      <p:cViewPr varScale="1">
        <p:scale>
          <a:sx n="107" d="100"/>
          <a:sy n="107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051CA-FD8D-4DA6-BAF0-B53B5CF446EB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F00A5-38C5-443D-8220-756DBC603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06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E3AF9-FF78-4BFE-A514-E6F825F7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0B7E69-19CD-41BB-AE42-E2F52814E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5B1477-88A3-4FFB-9FC0-606695B8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846688-ED30-4805-885F-21C9220A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5F6A16-60BB-4F5B-A453-498C2219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85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D13C1-34DF-4CB6-B468-266683DA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F557F2-536B-466E-8BF3-A2046F2ED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26E0D8-5FDC-495F-931A-5EAF705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CA4D0-693F-4E0F-A702-4035A0B5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76800E-A0A6-4FE7-9CEB-6E26F7B5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62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AEC941-9396-48AF-9B3F-FEF7D1BF7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92FE13-7251-4985-800F-8C63B3E49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81F92E-2B50-49E5-BA7E-B85093F5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E0AD2-4B96-49E7-8DE1-4416F104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653943-7A16-4222-8677-DAFF3B92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86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88914"/>
            <a:ext cx="10972800" cy="796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39184" y="1484314"/>
            <a:ext cx="5755216" cy="4238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1" y="1484314"/>
            <a:ext cx="5755217" cy="4238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0657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000A9C-9605-458C-BC23-E6B46783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1"/>
            <a:ext cx="103632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FCFAB-5913-4F1B-ABEC-5E95DB8F4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10363200" cy="1831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06808C-5419-453B-AB11-C5DD3BB8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117976"/>
            <a:ext cx="10363200" cy="1831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6899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E3AF9-FF78-4BFE-A514-E6F825F7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0B7E69-19CD-41BB-AE42-E2F52814E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5B1477-88A3-4FFB-9FC0-606695B8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846688-ED30-4805-885F-21C9220A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5F6A16-60BB-4F5B-A453-498C2219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2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B3C64F-C9F7-46C0-AEFE-180CB16E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4C931-7944-4828-B2B8-8571F18C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DFC1D7-308A-4D80-8AA8-F762A008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4A057-4691-4BF9-A64B-17E8C17E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BE1366-000C-4FDD-8259-2D7FE5BE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78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D8454-B922-475B-8C03-DF0E6E45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9113AC-B8E8-4EDE-A1C0-0BB9B0B7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B3B40-9FB5-4858-BE16-D135F83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8A64B-E3EB-42B1-820E-FFA4F039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5C9264-3263-4CBA-AB3E-587A7B79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36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C6836-88CC-4762-BF61-8DF4F6B9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9D291-C861-4220-B707-CC1F7ED51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C1A6D4-C15D-432F-BB41-27F1DE77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EB146B-40F1-4340-B58D-D431F141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EF027-9BB3-4213-BB11-7B649A42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3385B8-2B24-466E-B4E8-068BDB1F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83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643C90-BDD5-459B-9224-7C32C8F7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47C64E-3625-43CF-8863-E5EC4E469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462BF9-730A-4167-A5D1-BEC2D40BD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5D3639-039E-4E78-8600-782F3DA58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681C02-C486-4B0C-A1D1-4C434AC9B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31A53F-F6C7-4928-89E5-ED1CFD42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F41C77-F49E-4ABC-8A02-7DE82A98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F49559-B08B-429E-B1D1-EADE00EC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76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E8475-EE02-4704-B9D2-7013AA8D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82F881-8A9A-4E4E-9D26-09018D8C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ED9240-BFE8-4FDD-B300-25C4A566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4AB3B1-8291-4E70-9A85-0FE22D44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83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B3C64F-C9F7-46C0-AEFE-180CB16E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4C931-7944-4828-B2B8-8571F18C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DFC1D7-308A-4D80-8AA8-F762A008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4A057-4691-4BF9-A64B-17E8C17E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BE1366-000C-4FDD-8259-2D7FE5BE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27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EB5987-25EC-4E2E-AB8C-AFC0C937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EF0EC8-FEA2-4B2B-A53C-0C23E49B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F7D1DE-17D0-4045-8D04-AD1EA3A7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305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48723-BEA3-4550-9718-8E36799A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D2A86-FECE-470B-AE00-CE24A6661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FBE423-2AB3-48E0-9BAC-DC416670A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F6931F-6710-4A30-8602-D9911F27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58AE05-57F5-40AF-A452-DB5220F9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EB2E09-A929-41B0-9732-865A0AC1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30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47346-E184-4D04-A006-214CA0B6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079DD5-C67B-4E60-BD45-3102AAC87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53179B-A7B3-4FB8-9B35-2C2F0A1D4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0069FF-0210-44F7-B5B5-8D9E1FA2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AE28E2-EDBE-460B-9740-D773C3A4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5D933A-6206-450D-AEBE-916C1462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340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D13C1-34DF-4CB6-B468-266683DA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F557F2-536B-466E-8BF3-A2046F2ED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26E0D8-5FDC-495F-931A-5EAF705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CA4D0-693F-4E0F-A702-4035A0B5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76800E-A0A6-4FE7-9CEB-6E26F7B5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207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AEC941-9396-48AF-9B3F-FEF7D1BF7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92FE13-7251-4985-800F-8C63B3E49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81F92E-2B50-49E5-BA7E-B85093F5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E0AD2-4B96-49E7-8DE1-4416F104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653943-7A16-4222-8677-DAFF3B92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490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88914"/>
            <a:ext cx="10972800" cy="796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39184" y="1484314"/>
            <a:ext cx="5755216" cy="4238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1" y="1484314"/>
            <a:ext cx="5755217" cy="4238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76935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000A9C-9605-458C-BC23-E6B46783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1"/>
            <a:ext cx="103632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FCFAB-5913-4F1B-ABEC-5E95DB8F4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10363200" cy="1831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06808C-5419-453B-AB11-C5DD3BB8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117976"/>
            <a:ext cx="10363200" cy="1831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3106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D8454-B922-475B-8C03-DF0E6E45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9113AC-B8E8-4EDE-A1C0-0BB9B0B7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B3B40-9FB5-4858-BE16-D135F83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8A64B-E3EB-42B1-820E-FFA4F039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5C9264-3263-4CBA-AB3E-587A7B79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8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C6836-88CC-4762-BF61-8DF4F6B9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9D291-C861-4220-B707-CC1F7ED51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C1A6D4-C15D-432F-BB41-27F1DE77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EB146B-40F1-4340-B58D-D431F141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EF027-9BB3-4213-BB11-7B649A42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3385B8-2B24-466E-B4E8-068BDB1F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643C90-BDD5-459B-9224-7C32C8F7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47C64E-3625-43CF-8863-E5EC4E469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462BF9-730A-4167-A5D1-BEC2D40BD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5D3639-039E-4E78-8600-782F3DA58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681C02-C486-4B0C-A1D1-4C434AC9B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31A53F-F6C7-4928-89E5-ED1CFD42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F41C77-F49E-4ABC-8A02-7DE82A98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F49559-B08B-429E-B1D1-EADE00EC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4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E8475-EE02-4704-B9D2-7013AA8D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82F881-8A9A-4E4E-9D26-09018D8C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ED9240-BFE8-4FDD-B300-25C4A566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4AB3B1-8291-4E70-9A85-0FE22D44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62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EB5987-25EC-4E2E-AB8C-AFC0C937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EF0EC8-FEA2-4B2B-A53C-0C23E49B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F7D1DE-17D0-4045-8D04-AD1EA3A7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3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48723-BEA3-4550-9718-8E36799A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D2A86-FECE-470B-AE00-CE24A6661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FBE423-2AB3-48E0-9BAC-DC416670A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F6931F-6710-4A30-8602-D9911F27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58AE05-57F5-40AF-A452-DB5220F9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EB2E09-A929-41B0-9732-865A0AC1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7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47346-E184-4D04-A006-214CA0B6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079DD5-C67B-4E60-BD45-3102AAC87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53179B-A7B3-4FB8-9B35-2C2F0A1D4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0069FF-0210-44F7-B5B5-8D9E1FA2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AE28E2-EDBE-460B-9740-D773C3A4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5D933A-6206-450D-AEBE-916C1462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70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39F142-458D-4747-A0A7-255A1A1C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EE3DAE-7A7F-47BC-AADE-47014E73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901D90-7731-4737-9834-B1AA91206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4613A2-B7C4-4C87-84C6-762E7B39A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19883-C002-4F5A-A832-797BB7718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4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39F142-458D-4747-A0A7-255A1A1C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EE3DAE-7A7F-47BC-AADE-47014E73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901D90-7731-4737-9834-B1AA91206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4636-5304-41C7-B522-60AA504CC16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4613A2-B7C4-4C87-84C6-762E7B39A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19883-C002-4F5A-A832-797BB7718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5430-C3F3-45B3-A209-63659A395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3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5.wmf"/><Relationship Id="rId5" Type="http://schemas.openxmlformats.org/officeDocument/2006/relationships/image" Target="../media/image41.wmf"/><Relationship Id="rId15" Type="http://schemas.openxmlformats.org/officeDocument/2006/relationships/image" Target="../media/image49.wmf"/><Relationship Id="rId10" Type="http://schemas.openxmlformats.org/officeDocument/2006/relationships/image" Target="../media/image44.png"/><Relationship Id="rId4" Type="http://schemas.openxmlformats.org/officeDocument/2006/relationships/image" Target="../media/image39.wmf"/><Relationship Id="rId9" Type="http://schemas.openxmlformats.org/officeDocument/2006/relationships/image" Target="../media/image43.png"/><Relationship Id="rId1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wmf"/><Relationship Id="rId7" Type="http://schemas.openxmlformats.org/officeDocument/2006/relationships/image" Target="../media/image42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wmf"/><Relationship Id="rId11" Type="http://schemas.openxmlformats.org/officeDocument/2006/relationships/image" Target="../media/image51.emf"/><Relationship Id="rId5" Type="http://schemas.openxmlformats.org/officeDocument/2006/relationships/image" Target="../media/image50.wmf"/><Relationship Id="rId10" Type="http://schemas.openxmlformats.org/officeDocument/2006/relationships/image" Target="../media/image46.wmf"/><Relationship Id="rId4" Type="http://schemas.openxmlformats.org/officeDocument/2006/relationships/image" Target="../media/image49.wmf"/><Relationship Id="rId9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egel.de/international/business/running-on-empty-germany-lags-behind-asia-in-e-car-battery-race-a-1254183.html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1516F12-9AC2-407D-B1CB-A87B4352B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99" y="109631"/>
            <a:ext cx="7545601" cy="4716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A325E1E-B728-45E5-A462-50484A8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365125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65C0CB-84CB-4778-B87A-49F3C258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5596"/>
            <a:ext cx="10515600" cy="4351338"/>
          </a:xfrm>
        </p:spPr>
        <p:txBody>
          <a:bodyPr/>
          <a:lstStyle/>
          <a:p>
            <a:r>
              <a:rPr lang="it-IT" dirty="0"/>
              <a:t>«</a:t>
            </a:r>
            <a:r>
              <a:rPr lang="it-IT" b="1" dirty="0">
                <a:solidFill>
                  <a:srgbClr val="C00000"/>
                </a:solidFill>
              </a:rPr>
              <a:t>LA SOSTENIBILITA’ NEL CICLO DELL’ENERGIA – IERI, OGGI, DOMANI.</a:t>
            </a:r>
          </a:p>
          <a:p>
            <a:pPr marL="457200" lvl="1" indent="0">
              <a:buNone/>
            </a:pPr>
            <a:r>
              <a:rPr lang="it-IT" b="1" dirty="0">
                <a:solidFill>
                  <a:srgbClr val="C00000"/>
                </a:solidFill>
              </a:rPr>
              <a:t>LA CRITICITA’ DEGLI USI FINALI NEI TRASPORTI. IL RUOLO DELL’ACCUMULO</a:t>
            </a:r>
            <a:r>
              <a:rPr lang="it-IT" dirty="0"/>
              <a:t>»</a:t>
            </a:r>
          </a:p>
          <a:p>
            <a:pPr lvl="5"/>
            <a:r>
              <a:rPr lang="it-IT" sz="2400" b="1" dirty="0">
                <a:solidFill>
                  <a:srgbClr val="0070C0"/>
                </a:solidFill>
              </a:rPr>
              <a:t>Vincenzo NASO – DIRETTORE CIRPS</a:t>
            </a:r>
          </a:p>
        </p:txBody>
      </p:sp>
    </p:spTree>
    <p:extLst>
      <p:ext uri="{BB962C8B-B14F-4D97-AF65-F5344CB8AC3E}">
        <p14:creationId xmlns:p14="http://schemas.microsoft.com/office/powerpoint/2010/main" val="76921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69E21-3A21-459A-83B8-A88F80AC5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98B507-672D-4D64-8EB7-5D196587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78" y="0"/>
            <a:ext cx="7953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69E21-3A21-459A-83B8-A88F80AC5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A26482-DBDA-4820-BF27-B7414AD9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56" y="0"/>
            <a:ext cx="821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69E21-3A21-459A-83B8-A88F80AC5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754668-D7ED-4402-9850-A606BE61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50" y="331466"/>
            <a:ext cx="7006500" cy="61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1AB45-2823-4A04-8CBA-C1E14782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2FD924-3CC8-4F54-B5CD-7CBFECBF0A1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13D4EB-DBAB-4FD0-8F38-B0A35E090C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2DE72C-5E14-40AE-AFF0-282D7789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5" y="661266"/>
            <a:ext cx="6824850" cy="55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3D9A0-00E4-48D3-9AE2-018707E0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07CC6B-6D66-4BA4-A256-1C12BBAC4AE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7538D3-3092-40F8-8C01-1BF6E89CFE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556443-50C0-4099-B4D5-EAB5E76B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49" y="218299"/>
            <a:ext cx="7629301" cy="64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8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D3113-8311-47E8-B2AF-8021A677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0BE05E-D567-4B6D-8C04-5EFD1ADD4B2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E4F9E1-9D1D-464D-AF4A-1CEBC7D38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C1A2FB-A4C9-4F12-B796-36862993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5" y="0"/>
            <a:ext cx="864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2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8F1E-3862-4990-9D35-4FB557B5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458A99-72B6-4F24-809E-4B71021D9B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D80386-AC66-4EC5-9D5A-4246059E4E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123FEA-0F2E-469E-ABC4-2D86B345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35" y="0"/>
            <a:ext cx="735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23879-90D2-426E-8C43-81E300B7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8B7945-E79F-4259-BEE3-5669C2AD0A3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8B358A-8B8A-4775-B212-AAD24A313B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B784FD-0D0C-48F0-B1E1-E76AA067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150" y="535166"/>
            <a:ext cx="7421700" cy="57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61C902-DA81-44B9-BA11-8AF59541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E973C1-0CF5-416B-918B-B3C5E085DC3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C7D2DE-A23A-48C3-B61D-12B5728FA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92C5E1-24C2-47B8-82FC-99C797FE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32" y="0"/>
            <a:ext cx="741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E7375-44D7-4CC1-8E17-01312C0A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857CDE-AA3B-42C9-87DD-57380BE56F5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66486D-5FED-4D24-99E7-FF1CDBCFE6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1D5AC2-6754-4A2D-B95B-E0DFDE24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25" y="480199"/>
            <a:ext cx="7188150" cy="58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B36BE-A825-4A13-8237-EB3ADEDB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0453" cy="1325563"/>
          </a:xfrm>
        </p:spPr>
        <p:txBody>
          <a:bodyPr/>
          <a:lstStyle/>
          <a:p>
            <a:r>
              <a:rPr lang="it-IT" b="1" dirty="0" err="1"/>
              <a:t>MEGATRENDS</a:t>
            </a:r>
            <a:r>
              <a:rPr lang="it-IT" b="1" dirty="0"/>
              <a:t> NEL CICLO DELL’ENERGIA (2040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			   </a:t>
            </a:r>
            <a:r>
              <a:rPr lang="it-IT" b="1" dirty="0"/>
              <a:t>LA TRANSIZIONE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FA2771-32BF-4A27-BB2F-53153EE5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DILEMMA ENERGETICO</a:t>
            </a:r>
            <a:r>
              <a:rPr lang="it-IT" dirty="0"/>
              <a:t>: </a:t>
            </a:r>
            <a:r>
              <a:rPr lang="it-IT" b="1" dirty="0"/>
              <a:t>ASSECONDARE</a:t>
            </a:r>
            <a:r>
              <a:rPr lang="it-IT" dirty="0"/>
              <a:t> L’AUMENTO DELLA DOMANDA DI ENERGIA (SVILUPPO) E </a:t>
            </a:r>
            <a:r>
              <a:rPr lang="it-IT" b="1" dirty="0"/>
              <a:t>RIDURRE</a:t>
            </a:r>
            <a:r>
              <a:rPr lang="it-IT" dirty="0"/>
              <a:t> LE EMISSIONI (ACCORDO DI PARIGI)</a:t>
            </a:r>
          </a:p>
          <a:p>
            <a:pPr marL="0" indent="0">
              <a:buNone/>
            </a:pPr>
            <a:r>
              <a:rPr lang="it-IT" dirty="0"/>
              <a:t>(</a:t>
            </a:r>
            <a:r>
              <a:rPr lang="it-IT" b="1" dirty="0">
                <a:solidFill>
                  <a:srgbClr val="0070C0"/>
                </a:solidFill>
              </a:rPr>
              <a:t>RINNOVABILI, EFFICIENZA/RAZIONALIZZAZIONE, INNOVAZIONE )					ACCUMULO</a:t>
            </a:r>
            <a:endParaRPr lang="it-IT" dirty="0"/>
          </a:p>
          <a:p>
            <a:endParaRPr lang="it-IT" dirty="0"/>
          </a:p>
          <a:p>
            <a:r>
              <a:rPr lang="it-IT" dirty="0"/>
              <a:t> LA </a:t>
            </a:r>
            <a:r>
              <a:rPr lang="it-IT" b="1" dirty="0">
                <a:solidFill>
                  <a:srgbClr val="FF0000"/>
                </a:solidFill>
              </a:rPr>
              <a:t>DOMANDA VERRA’ DA EST</a:t>
            </a:r>
            <a:r>
              <a:rPr lang="it-IT" dirty="0"/>
              <a:t>: RADDOPPIO DEL PIL IN VENT’ANNI; 3/4 DELLA CRESCENTE DOMANDA DI ENERGIA VERRA’ DALL’ASIA</a:t>
            </a:r>
          </a:p>
        </p:txBody>
      </p:sp>
    </p:spTree>
    <p:extLst>
      <p:ext uri="{BB962C8B-B14F-4D97-AF65-F5344CB8AC3E}">
        <p14:creationId xmlns:p14="http://schemas.microsoft.com/office/powerpoint/2010/main" val="221325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FDFC5-30E5-4412-94E3-51943BA5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4E069A-461A-4052-BE68-2A228B84F1D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929A79-35F8-477B-8625-965CAF2FBB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853EFE-E830-4B59-99CD-493F3085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68" y="0"/>
            <a:ext cx="843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6C8FAA-490F-4F06-AA48-ACEC9B0B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D49E2F-3EDB-4738-94E8-3250747421C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D78A19-6E7D-4886-9928-F3E7152DA9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CB3E56-170C-41C5-A8C5-D262C970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44" y="8965"/>
            <a:ext cx="825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FF7E9FC-5A81-46C2-9DB2-6574C7BE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47944B-9FC5-4CC7-A47C-21A3B268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EB8B5B-7F12-4750-9226-ABF4A13B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6" y="365125"/>
            <a:ext cx="1037986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88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F1268-F273-473A-88BF-70721166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327DE9-640C-4FFA-8995-87092C38C6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9186" y="2619374"/>
            <a:ext cx="5755216" cy="459422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54446E-1F0A-4FC8-8001-1F67F500D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2" y="2619374"/>
            <a:ext cx="5958412" cy="4594225"/>
          </a:xfrm>
        </p:spPr>
        <p:txBody>
          <a:bodyPr/>
          <a:lstStyle/>
          <a:p>
            <a:r>
              <a:rPr lang="it-IT" dirty="0"/>
              <a:t>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D80F0D-7C67-4041-97BB-029ED50D6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7" y="300039"/>
            <a:ext cx="10994009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7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20B3E-C4FE-4DBF-B441-BF17D833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D00BC5-A63C-48A2-80AB-817B0933389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8F8DBF-0F94-43C9-852D-AF44D30591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854C9D-EF1A-4686-8304-0567E1B2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24" y="1023768"/>
            <a:ext cx="8122351" cy="47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20B3E-C4FE-4DBF-B441-BF17D833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         CRESCE LA DOMANDA, DIMINUISCE L’INTENSITÀ ENERGETICA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D00BC5-A63C-48A2-80AB-817B0933389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8F8DBF-0F94-43C9-852D-AF44D30591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6D1D04-70F9-4357-968A-7F156E2E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49" y="949033"/>
            <a:ext cx="8044501" cy="49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251DA-3D5C-4F35-97D0-F4EF8A1B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E7F247-D229-45B1-91AD-931A885F53F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26820D-2074-4474-BD37-30B1691A6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93F578-0136-483B-9584-78F4AE47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74" y="864966"/>
            <a:ext cx="8381851" cy="51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55688-A22B-44C1-B773-45883D85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2A2C03-EC0F-4B86-828F-EA9E9090516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C2C4B2-FA74-46C8-B209-6C606C179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AAC88D-80AF-47C1-9362-92178EF2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450" y="2307740"/>
            <a:ext cx="500382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89498-A9B5-40AC-941E-D315C6E5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63DF91-BD85-4465-9332-02D2D6B90DC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AFB1A9-6696-427B-957F-1DC27B46F1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68DAEA-557E-4140-BBA7-2682AD1D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69" y="2559626"/>
            <a:ext cx="4634142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5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88A2C-704F-446A-969A-4BF1A17A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	 </a:t>
            </a:r>
            <a:r>
              <a:rPr lang="it-IT" sz="3600" b="1" dirty="0"/>
              <a:t>PETROLIO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BDD84B-A772-4DFE-A23D-81607EBD210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28717F-6DAC-4C47-A417-7B78E50765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74D50C-9426-46F2-BF49-471970B9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4" y="1639724"/>
            <a:ext cx="8355901" cy="51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4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47C71-AB9B-4859-84B7-4D5441BB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4ED46F-CE69-4D1D-A3FF-444E48E91B5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B91A4E-66B7-4DA0-9CB2-19329829BB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D22DA2-3106-4F10-9DDF-4DC960AF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24" y="900533"/>
            <a:ext cx="8226151" cy="50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725FC6EA-0BFA-4A1A-AFBE-BFA3DF7D9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>
                <a:solidFill>
                  <a:schemeClr val="folHlink"/>
                </a:solidFill>
              </a:rPr>
              <a:t>IL FASCINO DELL’ERA SOLARE - 18 / 20 OTTOBRE 2007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B99EB2FF-D063-4E90-878B-01DF306EC4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836613"/>
            <a:ext cx="6983412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t-IT" sz="1600" b="1">
                <a:solidFill>
                  <a:srgbClr val="CC3300"/>
                </a:solidFill>
              </a:rPr>
              <a:t>Peak oil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58FAF544-7E8A-4FFC-9D51-7D7F705D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644901"/>
            <a:ext cx="51831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4F72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6245" name="Picture 5">
            <a:extLst>
              <a:ext uri="{FF2B5EF4-FFF2-40B4-BE49-F238E27FC236}">
                <a16:creationId xmlns:a16="http://schemas.microsoft.com/office/drawing/2014/main" id="{2E293355-066A-45C4-9B90-44417D954A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2924175"/>
            <a:ext cx="7775575" cy="2444750"/>
          </a:xfrm>
          <a:noFill/>
          <a:ln/>
        </p:spPr>
      </p:pic>
      <p:sp>
        <p:nvSpPr>
          <p:cNvPr id="266246" name="Text Box 6">
            <a:extLst>
              <a:ext uri="{FF2B5EF4-FFF2-40B4-BE49-F238E27FC236}">
                <a16:creationId xmlns:a16="http://schemas.microsoft.com/office/drawing/2014/main" id="{70879863-7A9E-40F9-A488-37D86009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420938"/>
            <a:ext cx="3311525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54F72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</a:t>
            </a:r>
            <a:r>
              <a:rPr kumimoji="0" lang="en-US" altLang="it-IT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</a:t>
            </a:r>
            <a:r>
              <a:rPr kumimoji="0" lang="en-US" altLang="it-IT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do about it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3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AC3A12E-D46D-400D-9C1E-E74C05562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>
                <a:solidFill>
                  <a:schemeClr val="folHlink"/>
                </a:solidFill>
              </a:rPr>
              <a:t>IL FASCINO DELL’ERA SOLARE - 18 / 20 OTTOBRE 2007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FC22123-B7AF-4EF1-B977-AA1727CD10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836613"/>
            <a:ext cx="6983412" cy="360362"/>
          </a:xfrm>
        </p:spPr>
        <p:txBody>
          <a:bodyPr>
            <a:normAutofit fontScale="77500" lnSpcReduction="20000"/>
          </a:bodyPr>
          <a:lstStyle/>
          <a:p>
            <a:r>
              <a:rPr lang="en-US" altLang="it-IT" b="1"/>
              <a:t>What Might Happen at Peaking?</a:t>
            </a:r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41061B50-F9B6-4B73-898C-1525BC1D0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644901"/>
            <a:ext cx="51831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4F72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5009" name="Picture 81" descr="AR-3BIS">
            <a:extLst>
              <a:ext uri="{FF2B5EF4-FFF2-40B4-BE49-F238E27FC236}">
                <a16:creationId xmlns:a16="http://schemas.microsoft.com/office/drawing/2014/main" id="{63686859-52AD-4B70-ABF7-4D9718B529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470026"/>
            <a:ext cx="6407150" cy="431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44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3EA799FA-C846-4B31-B84D-46BB92430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>
                <a:solidFill>
                  <a:schemeClr val="folHlink"/>
                </a:solidFill>
              </a:rPr>
              <a:t>IL FASCINO DELL’ERA SOLARE - 18 / 20 OTTOBRE 2007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28A63865-6048-4A25-A9E5-826DDCFA96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836613"/>
            <a:ext cx="6983412" cy="36036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it-IT" b="1"/>
              <a:t>THE PROBLEM: PEAKING OF WORLD CONVENTIONAL OIL PRODUCTION</a:t>
            </a:r>
            <a:br>
              <a:rPr lang="en-US" altLang="it-IT"/>
            </a:br>
            <a:r>
              <a:rPr lang="en-US" altLang="it-IT"/>
              <a:t>(Not all of the latest forecasts)</a:t>
            </a:r>
          </a:p>
        </p:txBody>
      </p:sp>
      <p:sp>
        <p:nvSpPr>
          <p:cNvPr id="272388" name="Rectangle 4">
            <a:extLst>
              <a:ext uri="{FF2B5EF4-FFF2-40B4-BE49-F238E27FC236}">
                <a16:creationId xmlns:a16="http://schemas.microsoft.com/office/drawing/2014/main" id="{3A2E0E3C-A696-4F95-ABA0-9294909A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644901"/>
            <a:ext cx="51831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4F72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2389" name="Freeform 5">
            <a:extLst>
              <a:ext uri="{FF2B5EF4-FFF2-40B4-BE49-F238E27FC236}">
                <a16:creationId xmlns:a16="http://schemas.microsoft.com/office/drawing/2014/main" id="{5AAB2074-284E-4EAE-9A39-758B1B8310C8}"/>
              </a:ext>
            </a:extLst>
          </p:cNvPr>
          <p:cNvSpPr>
            <a:spLocks/>
          </p:cNvSpPr>
          <p:nvPr/>
        </p:nvSpPr>
        <p:spPr bwMode="auto">
          <a:xfrm>
            <a:off x="4243388" y="2895600"/>
            <a:ext cx="762000" cy="228600"/>
          </a:xfrm>
          <a:custGeom>
            <a:avLst/>
            <a:gdLst>
              <a:gd name="T0" fmla="*/ 528 w 528"/>
              <a:gd name="T1" fmla="*/ 576 h 576"/>
              <a:gd name="T2" fmla="*/ 0 w 528"/>
              <a:gd name="T3" fmla="*/ 0 h 576"/>
              <a:gd name="T4" fmla="*/ 0 w 528"/>
              <a:gd name="T5" fmla="*/ 144 h 576"/>
              <a:gd name="T6" fmla="*/ 528 w 528"/>
              <a:gd name="T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576">
                <a:moveTo>
                  <a:pt x="528" y="576"/>
                </a:moveTo>
                <a:lnTo>
                  <a:pt x="0" y="0"/>
                </a:lnTo>
                <a:lnTo>
                  <a:pt x="0" y="144"/>
                </a:lnTo>
                <a:lnTo>
                  <a:pt x="528" y="576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0" name="Text Box 6">
            <a:extLst>
              <a:ext uri="{FF2B5EF4-FFF2-40B4-BE49-F238E27FC236}">
                <a16:creationId xmlns:a16="http://schemas.microsoft.com/office/drawing/2014/main" id="{495BE017-D524-45DF-B4C0-33EC451F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1279526"/>
            <a:ext cx="42672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Projection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	</a:t>
            </a:r>
            <a:r>
              <a:rPr kumimoji="0" lang="en-US" altLang="it-IT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2006-2007		Bakhitari, A.M.S.	</a:t>
            </a:r>
          </a:p>
          <a:p>
            <a:pPr marL="11430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2007-2009		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Simmons, M.R.	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After 2007		Skrebowski, C.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2008		Campbell / ASPO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Before 2009	Deffeyes, K.S.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Before 2010	Goodstein, D.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After 2010		World Energy Council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2010-2020		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Laherrere, J.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2016		EIA nominal case	</a:t>
            </a:r>
          </a:p>
          <a:p>
            <a:pPr marL="11430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After 2020		CERA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2025 or later	Shell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----------------------------------------------------------------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visible peak	Lynch, M.C.	</a:t>
            </a: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2391" name="Text Box 7">
            <a:extLst>
              <a:ext uri="{FF2B5EF4-FFF2-40B4-BE49-F238E27FC236}">
                <a16:creationId xmlns:a16="http://schemas.microsoft.com/office/drawing/2014/main" id="{83DFD0BE-DF3B-40B2-97F5-41F342F7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431925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2" name="Text Box 8">
            <a:extLst>
              <a:ext uri="{FF2B5EF4-FFF2-40B4-BE49-F238E27FC236}">
                <a16:creationId xmlns:a16="http://schemas.microsoft.com/office/drawing/2014/main" id="{0B5D4BCB-C323-4D43-8F61-17177F3A6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970213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3" name="Text Box 9">
            <a:extLst>
              <a:ext uri="{FF2B5EF4-FFF2-40B4-BE49-F238E27FC236}">
                <a16:creationId xmlns:a16="http://schemas.microsoft.com/office/drawing/2014/main" id="{4D637862-92BC-48FC-9377-1C896C15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479925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4" name="Line 10">
            <a:extLst>
              <a:ext uri="{FF2B5EF4-FFF2-40B4-BE49-F238E27FC236}">
                <a16:creationId xmlns:a16="http://schemas.microsoft.com/office/drawing/2014/main" id="{1FEB1753-200E-45DD-92A0-D4095272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1584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5" name="Line 11">
            <a:extLst>
              <a:ext uri="{FF2B5EF4-FFF2-40B4-BE49-F238E27FC236}">
                <a16:creationId xmlns:a16="http://schemas.microsoft.com/office/drawing/2014/main" id="{9625AF43-8F5C-4E7E-813E-02D4C0A42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588" y="1584325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6" name="Line 12">
            <a:extLst>
              <a:ext uri="{FF2B5EF4-FFF2-40B4-BE49-F238E27FC236}">
                <a16:creationId xmlns:a16="http://schemas.microsoft.com/office/drawing/2014/main" id="{78547E84-61A8-471C-A618-7F8B037E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1736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7" name="Line 13">
            <a:extLst>
              <a:ext uri="{FF2B5EF4-FFF2-40B4-BE49-F238E27FC236}">
                <a16:creationId xmlns:a16="http://schemas.microsoft.com/office/drawing/2014/main" id="{0A473587-78E8-49A6-937D-E343D596D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1889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8" name="Line 14">
            <a:extLst>
              <a:ext uri="{FF2B5EF4-FFF2-40B4-BE49-F238E27FC236}">
                <a16:creationId xmlns:a16="http://schemas.microsoft.com/office/drawing/2014/main" id="{E40C465E-EE52-4CF3-B727-4D872EA03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041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99" name="Line 15">
            <a:extLst>
              <a:ext uri="{FF2B5EF4-FFF2-40B4-BE49-F238E27FC236}">
                <a16:creationId xmlns:a16="http://schemas.microsoft.com/office/drawing/2014/main" id="{519C25AE-EC00-413B-B3E1-8F9B0B9DE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193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0" name="Line 16">
            <a:extLst>
              <a:ext uri="{FF2B5EF4-FFF2-40B4-BE49-F238E27FC236}">
                <a16:creationId xmlns:a16="http://schemas.microsoft.com/office/drawing/2014/main" id="{7ACF7DB7-D903-46AE-9ECE-0FD8C4CE1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346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1" name="Line 17">
            <a:extLst>
              <a:ext uri="{FF2B5EF4-FFF2-40B4-BE49-F238E27FC236}">
                <a16:creationId xmlns:a16="http://schemas.microsoft.com/office/drawing/2014/main" id="{E33B6C98-647F-4F24-82FA-ADC0CD882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498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2" name="Line 18">
            <a:extLst>
              <a:ext uri="{FF2B5EF4-FFF2-40B4-BE49-F238E27FC236}">
                <a16:creationId xmlns:a16="http://schemas.microsoft.com/office/drawing/2014/main" id="{9D7894B5-FE50-4B9C-99F1-06D371317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651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3" name="Line 19">
            <a:extLst>
              <a:ext uri="{FF2B5EF4-FFF2-40B4-BE49-F238E27FC236}">
                <a16:creationId xmlns:a16="http://schemas.microsoft.com/office/drawing/2014/main" id="{97BBE37C-C6BE-49B8-9CEC-137A17C8E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803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4" name="Line 20">
            <a:extLst>
              <a:ext uri="{FF2B5EF4-FFF2-40B4-BE49-F238E27FC236}">
                <a16:creationId xmlns:a16="http://schemas.microsoft.com/office/drawing/2014/main" id="{77136055-2740-4557-B561-BACC34A9D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2955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5" name="Line 21">
            <a:extLst>
              <a:ext uri="{FF2B5EF4-FFF2-40B4-BE49-F238E27FC236}">
                <a16:creationId xmlns:a16="http://schemas.microsoft.com/office/drawing/2014/main" id="{AB22B504-D6CF-455A-A96B-DE9FF1FF6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3108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6" name="Line 22">
            <a:extLst>
              <a:ext uri="{FF2B5EF4-FFF2-40B4-BE49-F238E27FC236}">
                <a16:creationId xmlns:a16="http://schemas.microsoft.com/office/drawing/2014/main" id="{C19ED89B-5FC8-4EBB-AF9E-1001B204F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260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7" name="Line 23">
            <a:extLst>
              <a:ext uri="{FF2B5EF4-FFF2-40B4-BE49-F238E27FC236}">
                <a16:creationId xmlns:a16="http://schemas.microsoft.com/office/drawing/2014/main" id="{099828A7-D5E2-4487-8300-FB0B64696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413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8" name="Line 24">
            <a:extLst>
              <a:ext uri="{FF2B5EF4-FFF2-40B4-BE49-F238E27FC236}">
                <a16:creationId xmlns:a16="http://schemas.microsoft.com/office/drawing/2014/main" id="{AAD90CBC-5967-45E6-81E5-D0A66723A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565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09" name="Line 25">
            <a:extLst>
              <a:ext uri="{FF2B5EF4-FFF2-40B4-BE49-F238E27FC236}">
                <a16:creationId xmlns:a16="http://schemas.microsoft.com/office/drawing/2014/main" id="{CA56796A-8C51-45F8-9C66-C7D4E9254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717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0" name="Line 26">
            <a:extLst>
              <a:ext uri="{FF2B5EF4-FFF2-40B4-BE49-F238E27FC236}">
                <a16:creationId xmlns:a16="http://schemas.microsoft.com/office/drawing/2014/main" id="{A4D504EC-A8F2-41A7-81A3-0343E59D6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870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1" name="Line 27">
            <a:extLst>
              <a:ext uri="{FF2B5EF4-FFF2-40B4-BE49-F238E27FC236}">
                <a16:creationId xmlns:a16="http://schemas.microsoft.com/office/drawing/2014/main" id="{A820D650-DAAB-4180-8AD4-AE636F0CF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022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2" name="Line 28">
            <a:extLst>
              <a:ext uri="{FF2B5EF4-FFF2-40B4-BE49-F238E27FC236}">
                <a16:creationId xmlns:a16="http://schemas.microsoft.com/office/drawing/2014/main" id="{1C036B87-B7DE-4688-B622-7C5E4F0C2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175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3" name="Line 29">
            <a:extLst>
              <a:ext uri="{FF2B5EF4-FFF2-40B4-BE49-F238E27FC236}">
                <a16:creationId xmlns:a16="http://schemas.microsoft.com/office/drawing/2014/main" id="{8894C97D-A1A0-402B-8346-461F06C9A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327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4" name="Line 30">
            <a:extLst>
              <a:ext uri="{FF2B5EF4-FFF2-40B4-BE49-F238E27FC236}">
                <a16:creationId xmlns:a16="http://schemas.microsoft.com/office/drawing/2014/main" id="{0CF0B2B4-6263-40AB-8E52-AC191A122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479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5" name="Line 31">
            <a:extLst>
              <a:ext uri="{FF2B5EF4-FFF2-40B4-BE49-F238E27FC236}">
                <a16:creationId xmlns:a16="http://schemas.microsoft.com/office/drawing/2014/main" id="{813FA2F5-C632-40A5-884A-07FE026CA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632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6" name="Line 32">
            <a:extLst>
              <a:ext uri="{FF2B5EF4-FFF2-40B4-BE49-F238E27FC236}">
                <a16:creationId xmlns:a16="http://schemas.microsoft.com/office/drawing/2014/main" id="{8A47AC08-2783-4360-BDD3-F384DD419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784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7" name="Line 33">
            <a:extLst>
              <a:ext uri="{FF2B5EF4-FFF2-40B4-BE49-F238E27FC236}">
                <a16:creationId xmlns:a16="http://schemas.microsoft.com/office/drawing/2014/main" id="{DFFF41C6-CF6F-48CA-A6D1-B8AEB4586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4937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8" name="Line 34">
            <a:extLst>
              <a:ext uri="{FF2B5EF4-FFF2-40B4-BE49-F238E27FC236}">
                <a16:creationId xmlns:a16="http://schemas.microsoft.com/office/drawing/2014/main" id="{E056FEE2-9039-479E-8B1E-7F586616C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089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19" name="Line 35">
            <a:extLst>
              <a:ext uri="{FF2B5EF4-FFF2-40B4-BE49-F238E27FC236}">
                <a16:creationId xmlns:a16="http://schemas.microsoft.com/office/drawing/2014/main" id="{40344976-A76D-4854-9201-87B335434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241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0" name="Line 36">
            <a:extLst>
              <a:ext uri="{FF2B5EF4-FFF2-40B4-BE49-F238E27FC236}">
                <a16:creationId xmlns:a16="http://schemas.microsoft.com/office/drawing/2014/main" id="{AC48EFB8-8C85-46F6-AAAD-569FB569F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394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1" name="Line 37">
            <a:extLst>
              <a:ext uri="{FF2B5EF4-FFF2-40B4-BE49-F238E27FC236}">
                <a16:creationId xmlns:a16="http://schemas.microsoft.com/office/drawing/2014/main" id="{E6B8CBFB-046F-4257-9249-B40238437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546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2" name="Line 38">
            <a:extLst>
              <a:ext uri="{FF2B5EF4-FFF2-40B4-BE49-F238E27FC236}">
                <a16:creationId xmlns:a16="http://schemas.microsoft.com/office/drawing/2014/main" id="{C0A0A0E1-F1C4-4C1B-BF5F-88A9B5890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699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3" name="Line 39">
            <a:extLst>
              <a:ext uri="{FF2B5EF4-FFF2-40B4-BE49-F238E27FC236}">
                <a16:creationId xmlns:a16="http://schemas.microsoft.com/office/drawing/2014/main" id="{41DF70AD-DC2C-42B1-B84A-EFA8FCA82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851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4" name="Line 40">
            <a:extLst>
              <a:ext uri="{FF2B5EF4-FFF2-40B4-BE49-F238E27FC236}">
                <a16:creationId xmlns:a16="http://schemas.microsoft.com/office/drawing/2014/main" id="{31B00ADB-9A96-4FEE-9323-617C4730D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6003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5" name="Line 41">
            <a:extLst>
              <a:ext uri="{FF2B5EF4-FFF2-40B4-BE49-F238E27FC236}">
                <a16:creationId xmlns:a16="http://schemas.microsoft.com/office/drawing/2014/main" id="{1DC4CD3F-4E1F-4BDA-ABEE-8C4F24720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6156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6" name="Line 42">
            <a:extLst>
              <a:ext uri="{FF2B5EF4-FFF2-40B4-BE49-F238E27FC236}">
                <a16:creationId xmlns:a16="http://schemas.microsoft.com/office/drawing/2014/main" id="{C9645E05-E508-48B1-BA2A-A326555CF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4632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7" name="Line 43">
            <a:extLst>
              <a:ext uri="{FF2B5EF4-FFF2-40B4-BE49-F238E27FC236}">
                <a16:creationId xmlns:a16="http://schemas.microsoft.com/office/drawing/2014/main" id="{C093602D-8F4A-42E6-950E-1919E8EE0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6156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8" name="Text Box 44">
            <a:extLst>
              <a:ext uri="{FF2B5EF4-FFF2-40B4-BE49-F238E27FC236}">
                <a16:creationId xmlns:a16="http://schemas.microsoft.com/office/drawing/2014/main" id="{BE3F5CDC-E30A-4D27-B2C6-3BE8BCF6E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6003925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29" name="Freeform 45">
            <a:extLst>
              <a:ext uri="{FF2B5EF4-FFF2-40B4-BE49-F238E27FC236}">
                <a16:creationId xmlns:a16="http://schemas.microsoft.com/office/drawing/2014/main" id="{9566D93B-991A-483C-9F16-9053F96E667D}"/>
              </a:ext>
            </a:extLst>
          </p:cNvPr>
          <p:cNvSpPr>
            <a:spLocks/>
          </p:cNvSpPr>
          <p:nvPr/>
        </p:nvSpPr>
        <p:spPr bwMode="auto">
          <a:xfrm>
            <a:off x="4243388" y="1889125"/>
            <a:ext cx="838200" cy="762000"/>
          </a:xfrm>
          <a:custGeom>
            <a:avLst/>
            <a:gdLst>
              <a:gd name="T0" fmla="*/ 0 w 528"/>
              <a:gd name="T1" fmla="*/ 384 h 480"/>
              <a:gd name="T2" fmla="*/ 0 w 528"/>
              <a:gd name="T3" fmla="*/ 480 h 480"/>
              <a:gd name="T4" fmla="*/ 528 w 528"/>
              <a:gd name="T5" fmla="*/ 0 h 480"/>
              <a:gd name="T6" fmla="*/ 0 w 528"/>
              <a:gd name="T7" fmla="*/ 38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80">
                <a:moveTo>
                  <a:pt x="0" y="384"/>
                </a:moveTo>
                <a:lnTo>
                  <a:pt x="0" y="480"/>
                </a:lnTo>
                <a:lnTo>
                  <a:pt x="528" y="0"/>
                </a:lnTo>
                <a:lnTo>
                  <a:pt x="0" y="38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0" name="Freeform 46">
            <a:extLst>
              <a:ext uri="{FF2B5EF4-FFF2-40B4-BE49-F238E27FC236}">
                <a16:creationId xmlns:a16="http://schemas.microsoft.com/office/drawing/2014/main" id="{F2106F62-F217-49BB-A1FC-90B459888285}"/>
              </a:ext>
            </a:extLst>
          </p:cNvPr>
          <p:cNvSpPr>
            <a:spLocks/>
          </p:cNvSpPr>
          <p:nvPr/>
        </p:nvSpPr>
        <p:spPr bwMode="auto">
          <a:xfrm>
            <a:off x="4243388" y="2270125"/>
            <a:ext cx="838200" cy="685800"/>
          </a:xfrm>
          <a:custGeom>
            <a:avLst/>
            <a:gdLst>
              <a:gd name="T0" fmla="*/ 0 w 528"/>
              <a:gd name="T1" fmla="*/ 240 h 432"/>
              <a:gd name="T2" fmla="*/ 0 w 528"/>
              <a:gd name="T3" fmla="*/ 432 h 432"/>
              <a:gd name="T4" fmla="*/ 528 w 528"/>
              <a:gd name="T5" fmla="*/ 0 h 432"/>
              <a:gd name="T6" fmla="*/ 0 w 528"/>
              <a:gd name="T7" fmla="*/ 24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32">
                <a:moveTo>
                  <a:pt x="0" y="240"/>
                </a:moveTo>
                <a:lnTo>
                  <a:pt x="0" y="432"/>
                </a:lnTo>
                <a:lnTo>
                  <a:pt x="528" y="0"/>
                </a:lnTo>
                <a:lnTo>
                  <a:pt x="0" y="24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1" name="Freeform 47">
            <a:extLst>
              <a:ext uri="{FF2B5EF4-FFF2-40B4-BE49-F238E27FC236}">
                <a16:creationId xmlns:a16="http://schemas.microsoft.com/office/drawing/2014/main" id="{5EAB8F5B-3F4F-4C71-99EC-8864F30BDA3E}"/>
              </a:ext>
            </a:extLst>
          </p:cNvPr>
          <p:cNvSpPr>
            <a:spLocks/>
          </p:cNvSpPr>
          <p:nvPr/>
        </p:nvSpPr>
        <p:spPr bwMode="auto">
          <a:xfrm>
            <a:off x="4230689" y="2574926"/>
            <a:ext cx="873125" cy="449263"/>
          </a:xfrm>
          <a:custGeom>
            <a:avLst/>
            <a:gdLst>
              <a:gd name="T0" fmla="*/ 8 w 550"/>
              <a:gd name="T1" fmla="*/ 0 h 283"/>
              <a:gd name="T2" fmla="*/ 536 w 550"/>
              <a:gd name="T3" fmla="*/ 48 h 283"/>
              <a:gd name="T4" fmla="*/ 104 w 550"/>
              <a:gd name="T5" fmla="*/ 208 h 283"/>
              <a:gd name="T6" fmla="*/ 0 w 550"/>
              <a:gd name="T7" fmla="*/ 248 h 283"/>
              <a:gd name="T8" fmla="*/ 8 w 550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283">
                <a:moveTo>
                  <a:pt x="8" y="0"/>
                </a:moveTo>
                <a:lnTo>
                  <a:pt x="536" y="48"/>
                </a:lnTo>
                <a:cubicBezTo>
                  <a:pt x="550" y="77"/>
                  <a:pt x="193" y="175"/>
                  <a:pt x="104" y="208"/>
                </a:cubicBezTo>
                <a:cubicBezTo>
                  <a:pt x="15" y="241"/>
                  <a:pt x="16" y="283"/>
                  <a:pt x="0" y="248"/>
                </a:cubicBezTo>
                <a:lnTo>
                  <a:pt x="8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2" name="Freeform 48">
            <a:extLst>
              <a:ext uri="{FF2B5EF4-FFF2-40B4-BE49-F238E27FC236}">
                <a16:creationId xmlns:a16="http://schemas.microsoft.com/office/drawing/2014/main" id="{7811CBD3-24F4-4B4D-8AE4-E286B3DBB07F}"/>
              </a:ext>
            </a:extLst>
          </p:cNvPr>
          <p:cNvSpPr>
            <a:spLocks/>
          </p:cNvSpPr>
          <p:nvPr/>
        </p:nvSpPr>
        <p:spPr bwMode="auto">
          <a:xfrm>
            <a:off x="4243388" y="2743200"/>
            <a:ext cx="838200" cy="838200"/>
          </a:xfrm>
          <a:custGeom>
            <a:avLst/>
            <a:gdLst>
              <a:gd name="T0" fmla="*/ 0 w 528"/>
              <a:gd name="T1" fmla="*/ 144 h 288"/>
              <a:gd name="T2" fmla="*/ 528 w 528"/>
              <a:gd name="T3" fmla="*/ 288 h 288"/>
              <a:gd name="T4" fmla="*/ 0 w 528"/>
              <a:gd name="T5" fmla="*/ 0 h 288"/>
              <a:gd name="T6" fmla="*/ 0 w 528"/>
              <a:gd name="T7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288">
                <a:moveTo>
                  <a:pt x="0" y="144"/>
                </a:moveTo>
                <a:lnTo>
                  <a:pt x="528" y="288"/>
                </a:lnTo>
                <a:lnTo>
                  <a:pt x="0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3" name="Freeform 49">
            <a:extLst>
              <a:ext uri="{FF2B5EF4-FFF2-40B4-BE49-F238E27FC236}">
                <a16:creationId xmlns:a16="http://schemas.microsoft.com/office/drawing/2014/main" id="{88143864-62DA-48AD-A04E-4715428E3953}"/>
              </a:ext>
            </a:extLst>
          </p:cNvPr>
          <p:cNvSpPr>
            <a:spLocks/>
          </p:cNvSpPr>
          <p:nvPr/>
        </p:nvSpPr>
        <p:spPr bwMode="auto">
          <a:xfrm>
            <a:off x="4243388" y="2743200"/>
            <a:ext cx="838200" cy="1219200"/>
          </a:xfrm>
          <a:custGeom>
            <a:avLst/>
            <a:gdLst>
              <a:gd name="T0" fmla="*/ 528 w 528"/>
              <a:gd name="T1" fmla="*/ 528 h 528"/>
              <a:gd name="T2" fmla="*/ 0 w 528"/>
              <a:gd name="T3" fmla="*/ 288 h 528"/>
              <a:gd name="T4" fmla="*/ 0 w 528"/>
              <a:gd name="T5" fmla="*/ 0 h 528"/>
              <a:gd name="T6" fmla="*/ 528 w 528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528">
                <a:moveTo>
                  <a:pt x="528" y="528"/>
                </a:moveTo>
                <a:lnTo>
                  <a:pt x="0" y="288"/>
                </a:lnTo>
                <a:lnTo>
                  <a:pt x="0" y="0"/>
                </a:lnTo>
                <a:lnTo>
                  <a:pt x="528" y="52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4" name="Freeform 50">
            <a:extLst>
              <a:ext uri="{FF2B5EF4-FFF2-40B4-BE49-F238E27FC236}">
                <a16:creationId xmlns:a16="http://schemas.microsoft.com/office/drawing/2014/main" id="{D32F65DE-0C2B-4FBF-AFBA-041EDCF3BCD1}"/>
              </a:ext>
            </a:extLst>
          </p:cNvPr>
          <p:cNvSpPr>
            <a:spLocks/>
          </p:cNvSpPr>
          <p:nvPr/>
        </p:nvSpPr>
        <p:spPr bwMode="auto">
          <a:xfrm>
            <a:off x="4243388" y="3124200"/>
            <a:ext cx="838200" cy="1295400"/>
          </a:xfrm>
          <a:custGeom>
            <a:avLst/>
            <a:gdLst>
              <a:gd name="T0" fmla="*/ 528 w 528"/>
              <a:gd name="T1" fmla="*/ 816 h 816"/>
              <a:gd name="T2" fmla="*/ 0 w 528"/>
              <a:gd name="T3" fmla="*/ 0 h 816"/>
              <a:gd name="T4" fmla="*/ 0 w 528"/>
              <a:gd name="T5" fmla="*/ 432 h 816"/>
              <a:gd name="T6" fmla="*/ 528 w 528"/>
              <a:gd name="T7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816">
                <a:moveTo>
                  <a:pt x="528" y="816"/>
                </a:moveTo>
                <a:lnTo>
                  <a:pt x="0" y="0"/>
                </a:lnTo>
                <a:lnTo>
                  <a:pt x="0" y="432"/>
                </a:lnTo>
                <a:lnTo>
                  <a:pt x="528" y="816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5" name="Freeform 51">
            <a:extLst>
              <a:ext uri="{FF2B5EF4-FFF2-40B4-BE49-F238E27FC236}">
                <a16:creationId xmlns:a16="http://schemas.microsoft.com/office/drawing/2014/main" id="{88D5AD76-A642-4F0E-930C-1FDBE65CB79D}"/>
              </a:ext>
            </a:extLst>
          </p:cNvPr>
          <p:cNvSpPr>
            <a:spLocks/>
          </p:cNvSpPr>
          <p:nvPr/>
        </p:nvSpPr>
        <p:spPr bwMode="auto">
          <a:xfrm>
            <a:off x="4243388" y="3124200"/>
            <a:ext cx="838200" cy="1752600"/>
          </a:xfrm>
          <a:custGeom>
            <a:avLst/>
            <a:gdLst>
              <a:gd name="T0" fmla="*/ 528 w 528"/>
              <a:gd name="T1" fmla="*/ 1104 h 1104"/>
              <a:gd name="T2" fmla="*/ 0 w 528"/>
              <a:gd name="T3" fmla="*/ 0 h 1104"/>
              <a:gd name="T4" fmla="*/ 0 w 528"/>
              <a:gd name="T5" fmla="*/ 960 h 1104"/>
              <a:gd name="T6" fmla="*/ 528 w 528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1104">
                <a:moveTo>
                  <a:pt x="528" y="1104"/>
                </a:moveTo>
                <a:lnTo>
                  <a:pt x="0" y="0"/>
                </a:lnTo>
                <a:lnTo>
                  <a:pt x="0" y="960"/>
                </a:lnTo>
                <a:lnTo>
                  <a:pt x="528" y="110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6" name="Freeform 52">
            <a:extLst>
              <a:ext uri="{FF2B5EF4-FFF2-40B4-BE49-F238E27FC236}">
                <a16:creationId xmlns:a16="http://schemas.microsoft.com/office/drawing/2014/main" id="{9DED68D3-777F-4166-90FC-0AFDB55A526B}"/>
              </a:ext>
            </a:extLst>
          </p:cNvPr>
          <p:cNvSpPr>
            <a:spLocks/>
          </p:cNvSpPr>
          <p:nvPr/>
        </p:nvSpPr>
        <p:spPr bwMode="auto">
          <a:xfrm>
            <a:off x="4243388" y="3962400"/>
            <a:ext cx="838200" cy="1295400"/>
          </a:xfrm>
          <a:custGeom>
            <a:avLst/>
            <a:gdLst>
              <a:gd name="T0" fmla="*/ 528 w 528"/>
              <a:gd name="T1" fmla="*/ 816 h 816"/>
              <a:gd name="T2" fmla="*/ 0 w 528"/>
              <a:gd name="T3" fmla="*/ 0 h 816"/>
              <a:gd name="T4" fmla="*/ 0 w 528"/>
              <a:gd name="T5" fmla="*/ 288 h 816"/>
              <a:gd name="T6" fmla="*/ 528 w 528"/>
              <a:gd name="T7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816">
                <a:moveTo>
                  <a:pt x="528" y="816"/>
                </a:moveTo>
                <a:lnTo>
                  <a:pt x="0" y="0"/>
                </a:lnTo>
                <a:lnTo>
                  <a:pt x="0" y="288"/>
                </a:lnTo>
                <a:lnTo>
                  <a:pt x="528" y="816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7" name="Freeform 53">
            <a:extLst>
              <a:ext uri="{FF2B5EF4-FFF2-40B4-BE49-F238E27FC236}">
                <a16:creationId xmlns:a16="http://schemas.microsoft.com/office/drawing/2014/main" id="{8F49A455-7BA8-4E22-BC16-B9D774531E69}"/>
              </a:ext>
            </a:extLst>
          </p:cNvPr>
          <p:cNvSpPr>
            <a:spLocks/>
          </p:cNvSpPr>
          <p:nvPr/>
        </p:nvSpPr>
        <p:spPr bwMode="auto">
          <a:xfrm>
            <a:off x="4243388" y="4648200"/>
            <a:ext cx="838200" cy="1524000"/>
          </a:xfrm>
          <a:custGeom>
            <a:avLst/>
            <a:gdLst>
              <a:gd name="T0" fmla="*/ 528 w 528"/>
              <a:gd name="T1" fmla="*/ 672 h 960"/>
              <a:gd name="T2" fmla="*/ 0 w 528"/>
              <a:gd name="T3" fmla="*/ 0 h 960"/>
              <a:gd name="T4" fmla="*/ 0 w 528"/>
              <a:gd name="T5" fmla="*/ 960 h 960"/>
              <a:gd name="T6" fmla="*/ 528 w 528"/>
              <a:gd name="T7" fmla="*/ 672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960">
                <a:moveTo>
                  <a:pt x="528" y="672"/>
                </a:moveTo>
                <a:lnTo>
                  <a:pt x="0" y="0"/>
                </a:lnTo>
                <a:lnTo>
                  <a:pt x="0" y="960"/>
                </a:lnTo>
                <a:lnTo>
                  <a:pt x="528" y="67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438" name="Freeform 54">
            <a:extLst>
              <a:ext uri="{FF2B5EF4-FFF2-40B4-BE49-F238E27FC236}">
                <a16:creationId xmlns:a16="http://schemas.microsoft.com/office/drawing/2014/main" id="{20487C5E-3963-4B64-AD50-C47DD92463BB}"/>
              </a:ext>
            </a:extLst>
          </p:cNvPr>
          <p:cNvSpPr>
            <a:spLocks/>
          </p:cNvSpPr>
          <p:nvPr/>
        </p:nvSpPr>
        <p:spPr bwMode="auto">
          <a:xfrm>
            <a:off x="4243388" y="5410200"/>
            <a:ext cx="838200" cy="1066800"/>
          </a:xfrm>
          <a:custGeom>
            <a:avLst/>
            <a:gdLst>
              <a:gd name="T0" fmla="*/ 528 w 528"/>
              <a:gd name="T1" fmla="*/ 480 h 672"/>
              <a:gd name="T2" fmla="*/ 0 w 528"/>
              <a:gd name="T3" fmla="*/ 0 h 672"/>
              <a:gd name="T4" fmla="*/ 0 w 528"/>
              <a:gd name="T5" fmla="*/ 672 h 672"/>
              <a:gd name="T6" fmla="*/ 528 w 528"/>
              <a:gd name="T7" fmla="*/ 48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672">
                <a:moveTo>
                  <a:pt x="528" y="480"/>
                </a:moveTo>
                <a:lnTo>
                  <a:pt x="0" y="0"/>
                </a:lnTo>
                <a:lnTo>
                  <a:pt x="0" y="672"/>
                </a:lnTo>
                <a:lnTo>
                  <a:pt x="528" y="48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99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85E1A0-AB98-4683-8152-83604247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F2A596-46F6-4A6D-BF5A-31537D0866C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2544B7-6EDD-4E7D-A270-CA8E0EFA95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322F5B-48D1-4B79-91C5-EA554EEA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52" y="1842240"/>
            <a:ext cx="502309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FDF78-828B-422B-995B-BDCA7D99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5589"/>
            <a:ext cx="10972800" cy="796925"/>
          </a:xfrm>
        </p:spPr>
        <p:txBody>
          <a:bodyPr>
            <a:normAutofit/>
          </a:bodyPr>
          <a:lstStyle/>
          <a:p>
            <a:r>
              <a:rPr lang="it-IT" sz="3200" b="1" dirty="0"/>
              <a:t>                MIX CON MINORE CONTRIBUTO DEL CARBONE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FA222F-73C3-48AA-9A44-D772EF78EFB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C22D3A-CEE1-4918-A1EB-60A21ABEE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B5C060-7798-4CC9-A453-4338B7C1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49" y="1135061"/>
            <a:ext cx="1035939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FDF78-828B-422B-995B-BDCA7D99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FA222F-73C3-48AA-9A44-D772EF78EFB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C22D3A-CEE1-4918-A1EB-60A21ABEE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DBB1B2-D009-492D-B312-6E52BEC8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10" y="2522800"/>
            <a:ext cx="497080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60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	</a:t>
            </a:r>
            <a:r>
              <a:rPr lang="it-IT" sz="3600" b="1" dirty="0"/>
              <a:t>RINNOVABILI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69E21-3A21-459A-83B8-A88F80AC5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755817-3714-4889-A246-2581B589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48" y="1279307"/>
            <a:ext cx="9612000" cy="55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0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				</a:t>
            </a:r>
            <a:r>
              <a:rPr lang="it-IT" sz="3600" b="1" dirty="0"/>
              <a:t>RINNOVABILI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69E21-3A21-459A-83B8-A88F80AC5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3F047C-3E34-4CF5-9943-7AB813C9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90612"/>
            <a:ext cx="9792000" cy="58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7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				</a:t>
            </a:r>
            <a:r>
              <a:rPr lang="it-IT" sz="3600" b="1" dirty="0" err="1"/>
              <a:t>NUKE</a:t>
            </a:r>
            <a:r>
              <a:rPr lang="it-IT" sz="3600" b="1" dirty="0"/>
              <a:t> e </a:t>
            </a:r>
            <a:r>
              <a:rPr lang="it-IT" sz="3600" b="1" dirty="0" err="1"/>
              <a:t>HYDRO</a:t>
            </a:r>
            <a:endParaRPr lang="it-IT" sz="3600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69E21-3A21-459A-83B8-A88F80AC5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E69AF3-ABBD-4EA5-AC10-86863B41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9" y="1135061"/>
            <a:ext cx="9792000" cy="57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62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      </a:t>
            </a:r>
            <a:r>
              <a:rPr lang="it-IT" sz="3600" b="1" dirty="0"/>
              <a:t>EMISSIONI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2648FBF-50C4-449A-A6C0-F897561FA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D90891-708F-4F46-A2D1-9679AF73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8E5023-2C5C-47B0-B65F-CE928CA32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70" y="970002"/>
            <a:ext cx="9137561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4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F1268-F273-473A-88BF-70721166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CICLO DELL’ENERGIA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327DE9-640C-4FFA-8995-87092C38C6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17238" y="1844532"/>
            <a:ext cx="11713634" cy="4238625"/>
          </a:xfrm>
        </p:spPr>
        <p:txBody>
          <a:bodyPr>
            <a:normAutofit/>
          </a:bodyPr>
          <a:lstStyle/>
          <a:p>
            <a:r>
              <a:rPr lang="it-IT" dirty="0"/>
              <a:t>- </a:t>
            </a:r>
            <a:r>
              <a:rPr lang="it-IT" b="1" dirty="0">
                <a:solidFill>
                  <a:srgbClr val="0070C0"/>
                </a:solidFill>
              </a:rPr>
              <a:t>FONTI PRIMARIE</a:t>
            </a:r>
          </a:p>
          <a:p>
            <a:r>
              <a:rPr lang="it-IT" b="1" dirty="0">
                <a:solidFill>
                  <a:srgbClr val="0070C0"/>
                </a:solidFill>
              </a:rPr>
              <a:t>- FONTI SECONDARIE</a:t>
            </a:r>
          </a:p>
          <a:p>
            <a:r>
              <a:rPr lang="it-IT" b="1" dirty="0">
                <a:solidFill>
                  <a:srgbClr val="0070C0"/>
                </a:solidFill>
              </a:rPr>
              <a:t>- VETTORI ENERGETICI</a:t>
            </a:r>
          </a:p>
          <a:p>
            <a:r>
              <a:rPr lang="it-IT" b="1" dirty="0">
                <a:solidFill>
                  <a:srgbClr val="0070C0"/>
                </a:solidFill>
              </a:rPr>
              <a:t>- USI FINALI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CICLO APERTO/CICLO CHIUSO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INQUINAMENTO LOCALE E GLOBALE</a:t>
            </a:r>
          </a:p>
        </p:txBody>
      </p:sp>
    </p:spTree>
    <p:extLst>
      <p:ext uri="{BB962C8B-B14F-4D97-AF65-F5344CB8AC3E}">
        <p14:creationId xmlns:p14="http://schemas.microsoft.com/office/powerpoint/2010/main" val="2368044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AE5EE-424A-4190-AD76-08E86BC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</a:t>
            </a:r>
            <a:r>
              <a:rPr lang="it-IT" b="1" dirty="0"/>
              <a:t>INTERVENTI PER RIDURRE EMISSIONI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C0815-33BA-4499-A325-5653A4BEBD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2648FBF-50C4-449A-A6C0-F897561FA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F9598A-0780-4846-993A-DCDF0866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11" y="985839"/>
            <a:ext cx="10510577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7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83C203-12DA-411B-808F-85D42B00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A67E7A-5E91-4590-BCC5-C25CD935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SOSTENIBILITA’ = CICLI CHIUSI DELL’ENERGIA</a:t>
            </a:r>
          </a:p>
        </p:txBody>
      </p:sp>
    </p:spTree>
    <p:extLst>
      <p:ext uri="{BB962C8B-B14F-4D97-AF65-F5344CB8AC3E}">
        <p14:creationId xmlns:p14="http://schemas.microsoft.com/office/powerpoint/2010/main" val="402518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0">
            <a:extLst>
              <a:ext uri="{FF2B5EF4-FFF2-40B4-BE49-F238E27FC236}">
                <a16:creationId xmlns:a16="http://schemas.microsoft.com/office/drawing/2014/main" id="{82BC50AD-A7FF-42EF-AD27-D6014E5AD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it-IT" sz="2800"/>
              <a:t>Closed Product Cycle:</a:t>
            </a:r>
            <a:br>
              <a:rPr lang="en-US" altLang="it-IT" sz="2800"/>
            </a:br>
            <a:r>
              <a:rPr lang="en-US" altLang="it-IT" sz="2800"/>
              <a:t>Ecologically Neutral and Sustainable</a:t>
            </a:r>
            <a:endParaRPr lang="it-IT" altLang="it-IT" sz="2800"/>
          </a:p>
        </p:txBody>
      </p:sp>
      <p:sp>
        <p:nvSpPr>
          <p:cNvPr id="8195" name="Rectangle 41">
            <a:extLst>
              <a:ext uri="{FF2B5EF4-FFF2-40B4-BE49-F238E27FC236}">
                <a16:creationId xmlns:a16="http://schemas.microsoft.com/office/drawing/2014/main" id="{010C5395-40B3-4BCB-B0A6-CEDB9B915B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000" b="1"/>
              <a:t>The crucial mission of engineering research is the implementation of methods, technologies and processes for </a:t>
            </a:r>
            <a:r>
              <a:rPr lang="en-GB" altLang="it-IT" sz="2000" b="1" u="sng"/>
              <a:t>a sustainable economic and social development</a:t>
            </a:r>
            <a:r>
              <a:rPr lang="en-GB" altLang="it-IT" sz="2000" b="1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000" b="1">
                <a:solidFill>
                  <a:srgbClr val="800000"/>
                </a:solidFill>
              </a:rPr>
              <a:t>    WHICH ENERGY FOR THAT?</a:t>
            </a:r>
          </a:p>
          <a:p>
            <a:pPr>
              <a:lnSpc>
                <a:spcPct val="80000"/>
              </a:lnSpc>
            </a:pPr>
            <a:r>
              <a:rPr lang="en-GB" altLang="it-IT" sz="2000" b="1"/>
              <a:t>Key point are Closed Cycles of Energy Resources – CCER, whose goal is to achieve </a:t>
            </a:r>
            <a:r>
              <a:rPr lang="en-GB" altLang="it-IT" sz="2000" b="1" u="sng"/>
              <a:t>no consumption of non-renewable resources and no impact on the environment</a:t>
            </a:r>
            <a:r>
              <a:rPr lang="en-GB" altLang="it-IT" sz="2000" b="1"/>
              <a:t>. </a:t>
            </a:r>
          </a:p>
          <a:p>
            <a:pPr>
              <a:lnSpc>
                <a:spcPct val="80000"/>
              </a:lnSpc>
            </a:pPr>
            <a:r>
              <a:rPr lang="en-GB" altLang="it-IT" sz="2000" b="1"/>
              <a:t>Future energy systems will be </a:t>
            </a:r>
            <a:r>
              <a:rPr lang="en-GB" altLang="it-IT" sz="2000" b="1" u="sng"/>
              <a:t>renewable and sustainable, efficient and cost-effective, convenient and safe</a:t>
            </a:r>
            <a:r>
              <a:rPr lang="en-GB" altLang="it-IT" sz="2000" b="1"/>
              <a:t>.  </a:t>
            </a:r>
            <a:endParaRPr lang="it-IT" altLang="it-IT" sz="2000"/>
          </a:p>
        </p:txBody>
      </p:sp>
      <p:pic>
        <p:nvPicPr>
          <p:cNvPr id="8196" name="Picture 43" descr="Img1">
            <a:extLst>
              <a:ext uri="{FF2B5EF4-FFF2-40B4-BE49-F238E27FC236}">
                <a16:creationId xmlns:a16="http://schemas.microsoft.com/office/drawing/2014/main" id="{B4F987D4-0F7C-4FC2-A150-84CCC45D9D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2863" y="1844675"/>
            <a:ext cx="3873500" cy="3367088"/>
          </a:xfrm>
        </p:spPr>
      </p:pic>
    </p:spTree>
    <p:extLst>
      <p:ext uri="{BB962C8B-B14F-4D97-AF65-F5344CB8AC3E}">
        <p14:creationId xmlns:p14="http://schemas.microsoft.com/office/powerpoint/2010/main" val="3239757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1911E7-EF79-49FA-9FD4-CAEBA4700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/>
              <a:t>Cicli Aperti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1F3F84A-CB04-4239-A5E3-C65ECA30C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8686800" cy="3429000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it-IT" altLang="it-IT" sz="1800">
                <a:cs typeface="Times New Roman" panose="02020603050405020304" pitchFamily="18" charset="0"/>
              </a:rPr>
              <a:t>Il ciclo che porta ogni materia prima dal suo posto "naturale" alla nostra vita quotidiana è più o meno lo stesso per tutti i prodotti. Comprende attività note come:</a:t>
            </a:r>
            <a:endParaRPr lang="en-GB" altLang="it-IT" sz="1800">
              <a:cs typeface="Times New Roman" panose="02020603050405020304" pitchFamily="18" charset="0"/>
            </a:endParaRP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477DD937-59FA-4F0F-B6F8-689379300E6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984500"/>
            <a:ext cx="8839200" cy="2057400"/>
            <a:chOff x="96" y="1880"/>
            <a:chExt cx="5568" cy="1296"/>
          </a:xfrm>
        </p:grpSpPr>
        <p:sp>
          <p:nvSpPr>
            <p:cNvPr id="8197" name="AutoShape 5">
              <a:extLst>
                <a:ext uri="{FF2B5EF4-FFF2-40B4-BE49-F238E27FC236}">
                  <a16:creationId xmlns:a16="http://schemas.microsoft.com/office/drawing/2014/main" id="{8F85A883-AEDE-4A58-8303-BC591B29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880"/>
              <a:ext cx="5568" cy="1296"/>
            </a:xfrm>
            <a:prstGeom prst="notchedRightArrow">
              <a:avLst>
                <a:gd name="adj1" fmla="val 78398"/>
                <a:gd name="adj2" fmla="val 87736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77777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8" name="AutoShape 6">
              <a:extLst>
                <a:ext uri="{FF2B5EF4-FFF2-40B4-BE49-F238E27FC236}">
                  <a16:creationId xmlns:a16="http://schemas.microsoft.com/office/drawing/2014/main" id="{476DCC6E-D582-45DF-A3F9-C91944F8A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064"/>
              <a:ext cx="5280" cy="912"/>
            </a:xfrm>
            <a:prstGeom prst="notchedRightArrow">
              <a:avLst>
                <a:gd name="adj1" fmla="val 74120"/>
                <a:gd name="adj2" fmla="val 99788"/>
              </a:avLst>
            </a:prstGeom>
            <a:solidFill>
              <a:srgbClr val="AEDBDE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199" name="Group 7">
              <a:extLst>
                <a:ext uri="{FF2B5EF4-FFF2-40B4-BE49-F238E27FC236}">
                  <a16:creationId xmlns:a16="http://schemas.microsoft.com/office/drawing/2014/main" id="{31BB9E1E-1C7B-4B30-A81A-2250BF6B3A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120"/>
              <a:ext cx="4711" cy="808"/>
              <a:chOff x="521" y="2120"/>
              <a:chExt cx="4711" cy="808"/>
            </a:xfrm>
          </p:grpSpPr>
          <p:sp>
            <p:nvSpPr>
              <p:cNvPr id="8200" name="Oval 8">
                <a:extLst>
                  <a:ext uri="{FF2B5EF4-FFF2-40B4-BE49-F238E27FC236}">
                    <a16:creationId xmlns:a16="http://schemas.microsoft.com/office/drawing/2014/main" id="{583AC7D5-DCB1-4D2A-B24E-B42C5DB0A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2120"/>
                <a:ext cx="807" cy="808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50000">
                    <a:srgbClr val="006699">
                      <a:gamma/>
                      <a:tint val="0"/>
                      <a:invGamma/>
                    </a:srgbClr>
                  </a:gs>
                  <a:gs pos="100000">
                    <a:srgbClr val="006699"/>
                  </a:gs>
                </a:gsLst>
                <a:lin ang="5400000" scaled="1"/>
              </a:gradFill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Estrazione</a:t>
                </a:r>
              </a:p>
            </p:txBody>
          </p:sp>
          <p:sp>
            <p:nvSpPr>
              <p:cNvPr id="8201" name="Oval 9">
                <a:extLst>
                  <a:ext uri="{FF2B5EF4-FFF2-40B4-BE49-F238E27FC236}">
                    <a16:creationId xmlns:a16="http://schemas.microsoft.com/office/drawing/2014/main" id="{3844B027-F3E5-4AF6-BECA-4CB4E4C80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2120"/>
                <a:ext cx="807" cy="80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Trasporto</a:t>
                </a:r>
              </a:p>
            </p:txBody>
          </p:sp>
          <p:sp>
            <p:nvSpPr>
              <p:cNvPr id="8202" name="Oval 10">
                <a:extLst>
                  <a:ext uri="{FF2B5EF4-FFF2-40B4-BE49-F238E27FC236}">
                    <a16:creationId xmlns:a16="http://schemas.microsoft.com/office/drawing/2014/main" id="{088F51C8-273F-40FA-A152-3B6FFD8FD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2120"/>
                <a:ext cx="807" cy="808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CC9900">
                      <a:gamma/>
                      <a:tint val="0"/>
                      <a:invGamma/>
                    </a:srgbClr>
                  </a:gs>
                  <a:gs pos="100000">
                    <a:srgbClr val="CC9900"/>
                  </a:gs>
                </a:gsLst>
                <a:lin ang="5400000" scaled="1"/>
              </a:gradFill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Prima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Trasformazione</a:t>
                </a:r>
              </a:p>
            </p:txBody>
          </p:sp>
          <p:sp>
            <p:nvSpPr>
              <p:cNvPr id="8203" name="Oval 11">
                <a:extLst>
                  <a:ext uri="{FF2B5EF4-FFF2-40B4-BE49-F238E27FC236}">
                    <a16:creationId xmlns:a16="http://schemas.microsoft.com/office/drawing/2014/main" id="{E8449E2E-73C7-43A0-AE68-F7A855811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2120"/>
                <a:ext cx="807" cy="808"/>
              </a:xfrm>
              <a:prstGeom prst="ellipse">
                <a:avLst/>
              </a:prstGeom>
              <a:gradFill rotWithShape="0">
                <a:gsLst>
                  <a:gs pos="0">
                    <a:srgbClr val="FF6600"/>
                  </a:gs>
                  <a:gs pos="5000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/>
                  </a:gs>
                </a:gsLst>
                <a:lin ang="5400000" scaled="1"/>
              </a:gradFill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Trasformazioni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Successive</a:t>
                </a:r>
              </a:p>
            </p:txBody>
          </p:sp>
          <p:sp>
            <p:nvSpPr>
              <p:cNvPr id="8204" name="Oval 12">
                <a:extLst>
                  <a:ext uri="{FF2B5EF4-FFF2-40B4-BE49-F238E27FC236}">
                    <a16:creationId xmlns:a16="http://schemas.microsoft.com/office/drawing/2014/main" id="{BAFDCD60-BE5B-4403-B894-AECD9C6A7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120"/>
                <a:ext cx="807" cy="808"/>
              </a:xfrm>
              <a:prstGeom prst="ellipse">
                <a:avLst/>
              </a:prstGeom>
              <a:gradFill rotWithShape="0">
                <a:gsLst>
                  <a:gs pos="0">
                    <a:srgbClr val="CC66FF"/>
                  </a:gs>
                  <a:gs pos="50000">
                    <a:srgbClr val="CC66FF">
                      <a:gamma/>
                      <a:tint val="0"/>
                      <a:invGamma/>
                    </a:srgbClr>
                  </a:gs>
                  <a:gs pos="100000">
                    <a:srgbClr val="CC66FF"/>
                  </a:gs>
                </a:gsLst>
                <a:lin ang="5400000" scaled="1"/>
              </a:gradFill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Produzione</a:t>
                </a:r>
              </a:p>
            </p:txBody>
          </p:sp>
          <p:sp>
            <p:nvSpPr>
              <p:cNvPr id="8205" name="Oval 13">
                <a:extLst>
                  <a:ext uri="{FF2B5EF4-FFF2-40B4-BE49-F238E27FC236}">
                    <a16:creationId xmlns:a16="http://schemas.microsoft.com/office/drawing/2014/main" id="{163CBD1C-BCA8-4F92-9EDD-70B447321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120"/>
                <a:ext cx="807" cy="808"/>
              </a:xfrm>
              <a:prstGeom prst="ellipse">
                <a:avLst/>
              </a:prstGeom>
              <a:gradFill rotWithShape="0">
                <a:gsLst>
                  <a:gs pos="0">
                    <a:srgbClr val="3366FF"/>
                  </a:gs>
                  <a:gs pos="50000">
                    <a:srgbClr val="3366FF">
                      <a:gamma/>
                      <a:tint val="0"/>
                      <a:invGamma/>
                    </a:srgbClr>
                  </a:gs>
                  <a:gs pos="100000">
                    <a:srgbClr val="3366FF"/>
                  </a:gs>
                </a:gsLst>
                <a:lin ang="5400000" scaled="1"/>
              </a:gradFill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Distribuzione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07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91B95D7-DEFC-4008-9B23-E346A5C28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Schematizzazione di un SE a ciclo aperto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04DC35-736E-463C-B0FF-3805C1E0C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487738"/>
            <a:ext cx="1143000" cy="533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USI FINALI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10AEDC8-3681-410A-9B6B-18EB3CCE4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170488"/>
            <a:ext cx="7921625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RIFIUTI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6C2974E5-CA16-4769-B721-145B7E0A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3633788"/>
            <a:ext cx="792162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105273DE-3B3A-4855-90B4-D1B559C5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6" y="3633788"/>
            <a:ext cx="792163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BBE21B66-0E35-4815-99A4-5F2397D0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632200"/>
            <a:ext cx="792163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79FAAFB4-F854-4027-A043-8D82020D83CA}"/>
              </a:ext>
            </a:extLst>
          </p:cNvPr>
          <p:cNvGrpSpPr>
            <a:grpSpLocks/>
          </p:cNvGrpSpPr>
          <p:nvPr/>
        </p:nvGrpSpPr>
        <p:grpSpPr bwMode="auto">
          <a:xfrm>
            <a:off x="2135189" y="3141663"/>
            <a:ext cx="1584325" cy="1217612"/>
            <a:chOff x="612" y="1344"/>
            <a:chExt cx="1769" cy="1360"/>
          </a:xfrm>
        </p:grpSpPr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2029213A-CBC7-424E-AAFB-B63373AB1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344"/>
              <a:ext cx="1769" cy="13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4106" name="Object 10">
              <a:extLst>
                <a:ext uri="{FF2B5EF4-FFF2-40B4-BE49-F238E27FC236}">
                  <a16:creationId xmlns:a16="http://schemas.microsoft.com/office/drawing/2014/main" id="{A5D65F77-4465-4193-8985-6A35C33685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7" y="1888"/>
            <a:ext cx="411" cy="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ClipArt" r:id="rId3" imgW="3003120" imgH="5470200" progId="MS_ClipArt_Gallery.2">
                    <p:embed/>
                  </p:oleObj>
                </mc:Choice>
                <mc:Fallback>
                  <p:oleObj name="ClipArt" r:id="rId3" imgW="3003120" imgH="5470200" progId="MS_ClipArt_Gallery.2">
                    <p:embed/>
                    <p:pic>
                      <p:nvPicPr>
                        <p:cNvPr id="4106" name="Object 10">
                          <a:extLst>
                            <a:ext uri="{FF2B5EF4-FFF2-40B4-BE49-F238E27FC236}">
                              <a16:creationId xmlns:a16="http://schemas.microsoft.com/office/drawing/2014/main" id="{A5D65F77-4465-4193-8985-6A35C33685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1888"/>
                          <a:ext cx="411" cy="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7" name="Picture 11" descr="SOLE7">
              <a:extLst>
                <a:ext uri="{FF2B5EF4-FFF2-40B4-BE49-F238E27FC236}">
                  <a16:creationId xmlns:a16="http://schemas.microsoft.com/office/drawing/2014/main" id="{2190F6A7-583A-42FD-B6F6-E0A82F9F1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1368"/>
              <a:ext cx="560" cy="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108" name="Object 12">
              <a:extLst>
                <a:ext uri="{FF2B5EF4-FFF2-40B4-BE49-F238E27FC236}">
                  <a16:creationId xmlns:a16="http://schemas.microsoft.com/office/drawing/2014/main" id="{F5520C64-0BD4-46EF-97DE-4F6FC479C4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7" y="1434"/>
            <a:ext cx="365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Fotografia di Photo Editor " r:id="rId6" imgW="1209524" imgH="1352381" progId="MSPhotoEd.3">
                    <p:embed/>
                  </p:oleObj>
                </mc:Choice>
                <mc:Fallback>
                  <p:oleObj name="Fotografia di Photo Editor " r:id="rId6" imgW="1209524" imgH="1352381" progId="MSPhotoEd.3">
                    <p:embed/>
                    <p:pic>
                      <p:nvPicPr>
                        <p:cNvPr id="4108" name="Object 12">
                          <a:extLst>
                            <a:ext uri="{FF2B5EF4-FFF2-40B4-BE49-F238E27FC236}">
                              <a16:creationId xmlns:a16="http://schemas.microsoft.com/office/drawing/2014/main" id="{F5520C64-0BD4-46EF-97DE-4F6FC479C4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1434"/>
                          <a:ext cx="365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13" descr="rosadeiventi">
              <a:extLst>
                <a:ext uri="{FF2B5EF4-FFF2-40B4-BE49-F238E27FC236}">
                  <a16:creationId xmlns:a16="http://schemas.microsoft.com/office/drawing/2014/main" id="{5232BBC8-2234-4E0A-9597-6C6A0DC7B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480"/>
              <a:ext cx="372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>
              <a:extLst>
                <a:ext uri="{FF2B5EF4-FFF2-40B4-BE49-F238E27FC236}">
                  <a16:creationId xmlns:a16="http://schemas.microsoft.com/office/drawing/2014/main" id="{78E129F3-4B71-4477-9946-114DA4AAB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341"/>
              <a:ext cx="302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>
              <a:extLst>
                <a:ext uri="{FF2B5EF4-FFF2-40B4-BE49-F238E27FC236}">
                  <a16:creationId xmlns:a16="http://schemas.microsoft.com/office/drawing/2014/main" id="{36D9CE9F-60C4-4E3B-9A8E-18FDFAFB1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354" cy="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12" name="Group 16">
              <a:extLst>
                <a:ext uri="{FF2B5EF4-FFF2-40B4-BE49-F238E27FC236}">
                  <a16:creationId xmlns:a16="http://schemas.microsoft.com/office/drawing/2014/main" id="{9CA62FED-2A69-43EE-B5CB-C78979737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979"/>
              <a:ext cx="558" cy="406"/>
              <a:chOff x="4060" y="2976"/>
              <a:chExt cx="740" cy="590"/>
            </a:xfrm>
          </p:grpSpPr>
          <p:pic>
            <p:nvPicPr>
              <p:cNvPr id="4113" name="Picture 17" descr="RIFIUTI3">
                <a:extLst>
                  <a:ext uri="{FF2B5EF4-FFF2-40B4-BE49-F238E27FC236}">
                    <a16:creationId xmlns:a16="http://schemas.microsoft.com/office/drawing/2014/main" id="{7CB11FBA-D6AE-4946-BDF6-85F5A20E3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0" y="3120"/>
                <a:ext cx="528" cy="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4" name="Picture 18" descr="SPIGA1">
                <a:extLst>
                  <a:ext uri="{FF2B5EF4-FFF2-40B4-BE49-F238E27FC236}">
                    <a16:creationId xmlns:a16="http://schemas.microsoft.com/office/drawing/2014/main" id="{D39701A9-AF49-440A-B476-C947D0EC3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40" y="2976"/>
                <a:ext cx="260" cy="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291E8042-76C0-4556-AC62-FDA8CD2658FB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2276475"/>
            <a:ext cx="285750" cy="865188"/>
            <a:chOff x="205" y="346"/>
            <a:chExt cx="180" cy="998"/>
          </a:xfrm>
        </p:grpSpPr>
        <p:sp>
          <p:nvSpPr>
            <p:cNvPr id="4116" name="AutoShape 20">
              <a:extLst>
                <a:ext uri="{FF2B5EF4-FFF2-40B4-BE49-F238E27FC236}">
                  <a16:creationId xmlns:a16="http://schemas.microsoft.com/office/drawing/2014/main" id="{B14612B9-6F34-4FD5-9A2B-0A909E1C7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7" name="AutoShape 21">
              <a:extLst>
                <a:ext uri="{FF2B5EF4-FFF2-40B4-BE49-F238E27FC236}">
                  <a16:creationId xmlns:a16="http://schemas.microsoft.com/office/drawing/2014/main" id="{EB0AC948-38B0-4B61-8594-F5AB4DCE64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E29241B5-41B4-4D43-B8F1-C34AD3BD2472}"/>
              </a:ext>
            </a:extLst>
          </p:cNvPr>
          <p:cNvGrpSpPr>
            <a:grpSpLocks/>
          </p:cNvGrpSpPr>
          <p:nvPr/>
        </p:nvGrpSpPr>
        <p:grpSpPr bwMode="auto">
          <a:xfrm>
            <a:off x="4729163" y="2276476"/>
            <a:ext cx="285750" cy="1171575"/>
            <a:chOff x="205" y="346"/>
            <a:chExt cx="180" cy="998"/>
          </a:xfrm>
        </p:grpSpPr>
        <p:sp>
          <p:nvSpPr>
            <p:cNvPr id="4119" name="AutoShape 23">
              <a:extLst>
                <a:ext uri="{FF2B5EF4-FFF2-40B4-BE49-F238E27FC236}">
                  <a16:creationId xmlns:a16="http://schemas.microsoft.com/office/drawing/2014/main" id="{6C67AB49-C1EE-4D20-AB1C-ED747D4A9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0" name="AutoShape 24">
              <a:extLst>
                <a:ext uri="{FF2B5EF4-FFF2-40B4-BE49-F238E27FC236}">
                  <a16:creationId xmlns:a16="http://schemas.microsoft.com/office/drawing/2014/main" id="{3BBA57FD-6C11-48CB-8B3F-8499FBF711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45B92076-A5FF-461C-8714-E5B8C43BCF4B}"/>
              </a:ext>
            </a:extLst>
          </p:cNvPr>
          <p:cNvGrpSpPr>
            <a:grpSpLocks/>
          </p:cNvGrpSpPr>
          <p:nvPr/>
        </p:nvGrpSpPr>
        <p:grpSpPr bwMode="auto">
          <a:xfrm>
            <a:off x="7177088" y="2276476"/>
            <a:ext cx="285750" cy="1171575"/>
            <a:chOff x="205" y="346"/>
            <a:chExt cx="180" cy="998"/>
          </a:xfrm>
        </p:grpSpPr>
        <p:sp>
          <p:nvSpPr>
            <p:cNvPr id="4122" name="AutoShape 26">
              <a:extLst>
                <a:ext uri="{FF2B5EF4-FFF2-40B4-BE49-F238E27FC236}">
                  <a16:creationId xmlns:a16="http://schemas.microsoft.com/office/drawing/2014/main" id="{F4D73753-B91F-44D7-B3DB-FA37780B8A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3" name="AutoShape 27">
              <a:extLst>
                <a:ext uri="{FF2B5EF4-FFF2-40B4-BE49-F238E27FC236}">
                  <a16:creationId xmlns:a16="http://schemas.microsoft.com/office/drawing/2014/main" id="{EA3B3125-F9C1-41CE-9F49-AE9FB62D5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6BA91DAC-AA58-42BD-934D-001DEDAA7FDF}"/>
              </a:ext>
            </a:extLst>
          </p:cNvPr>
          <p:cNvGrpSpPr>
            <a:grpSpLocks/>
          </p:cNvGrpSpPr>
          <p:nvPr/>
        </p:nvGrpSpPr>
        <p:grpSpPr bwMode="auto">
          <a:xfrm>
            <a:off x="9121775" y="2276475"/>
            <a:ext cx="285750" cy="865188"/>
            <a:chOff x="205" y="346"/>
            <a:chExt cx="180" cy="998"/>
          </a:xfrm>
        </p:grpSpPr>
        <p:sp>
          <p:nvSpPr>
            <p:cNvPr id="4125" name="AutoShape 29">
              <a:extLst>
                <a:ext uri="{FF2B5EF4-FFF2-40B4-BE49-F238E27FC236}">
                  <a16:creationId xmlns:a16="http://schemas.microsoft.com/office/drawing/2014/main" id="{29B7EBF4-167E-442B-8431-64B21E24F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6" name="AutoShape 30">
              <a:extLst>
                <a:ext uri="{FF2B5EF4-FFF2-40B4-BE49-F238E27FC236}">
                  <a16:creationId xmlns:a16="http://schemas.microsoft.com/office/drawing/2014/main" id="{B6E8865B-10F3-4D78-A7E7-B979E35299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27" name="Rectangle 31">
            <a:extLst>
              <a:ext uri="{FF2B5EF4-FFF2-40B4-BE49-F238E27FC236}">
                <a16:creationId xmlns:a16="http://schemas.microsoft.com/office/drawing/2014/main" id="{27DC4777-5624-4B26-8E87-153DA788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3487738"/>
            <a:ext cx="1143000" cy="533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FLUSSO DI ENERGIA</a:t>
            </a:r>
          </a:p>
        </p:txBody>
      </p:sp>
      <p:sp>
        <p:nvSpPr>
          <p:cNvPr id="4128" name="AutoShape 32">
            <a:extLst>
              <a:ext uri="{FF2B5EF4-FFF2-40B4-BE49-F238E27FC236}">
                <a16:creationId xmlns:a16="http://schemas.microsoft.com/office/drawing/2014/main" id="{BE6023D7-2B05-46CC-BDF1-DB246F1A6D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67781" y="4617244"/>
            <a:ext cx="719138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26BA42CD-9D74-41C3-A8C0-9553CD91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1" y="4365625"/>
            <a:ext cx="1966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Risorse     energetiche </a:t>
            </a:r>
          </a:p>
        </p:txBody>
      </p:sp>
      <p:sp>
        <p:nvSpPr>
          <p:cNvPr id="4130" name="AutoShape 34">
            <a:extLst>
              <a:ext uri="{FF2B5EF4-FFF2-40B4-BE49-F238E27FC236}">
                <a16:creationId xmlns:a16="http://schemas.microsoft.com/office/drawing/2014/main" id="{D40B854B-DF82-4115-A0F2-A49C940EF0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05081" y="4610894"/>
            <a:ext cx="719138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1" name="Rectangle 35">
            <a:extLst>
              <a:ext uri="{FF2B5EF4-FFF2-40B4-BE49-F238E27FC236}">
                <a16:creationId xmlns:a16="http://schemas.microsoft.com/office/drawing/2014/main" id="{91765220-417F-4123-9DD0-DE878FC5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65625"/>
            <a:ext cx="1430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Effetto    Utile </a:t>
            </a:r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836F0A5B-AC5C-4A9E-9BAF-28A97E6E52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64881" y="4455319"/>
            <a:ext cx="1081088" cy="285750"/>
          </a:xfrm>
          <a:custGeom>
            <a:avLst/>
            <a:gdLst>
              <a:gd name="G0" fmla="+- 15541 0 0"/>
              <a:gd name="G1" fmla="+- 5280 0 0"/>
              <a:gd name="G2" fmla="+- 21600 0 5280"/>
              <a:gd name="G3" fmla="+- 10800 0 5280"/>
              <a:gd name="G4" fmla="+- 21600 0 15541"/>
              <a:gd name="G5" fmla="*/ G4 G3 10800"/>
              <a:gd name="G6" fmla="+- 21600 0 G5"/>
              <a:gd name="T0" fmla="*/ 15541 w 21600"/>
              <a:gd name="T1" fmla="*/ 0 h 21600"/>
              <a:gd name="T2" fmla="*/ 0 w 21600"/>
              <a:gd name="T3" fmla="*/ 10800 h 21600"/>
              <a:gd name="T4" fmla="*/ 1554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41" y="0"/>
                </a:moveTo>
                <a:lnTo>
                  <a:pt x="15541" y="5280"/>
                </a:lnTo>
                <a:lnTo>
                  <a:pt x="3375" y="5280"/>
                </a:lnTo>
                <a:lnTo>
                  <a:pt x="3375" y="16320"/>
                </a:lnTo>
                <a:lnTo>
                  <a:pt x="15541" y="16320"/>
                </a:lnTo>
                <a:lnTo>
                  <a:pt x="1554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80"/>
                </a:moveTo>
                <a:lnTo>
                  <a:pt x="1350" y="16320"/>
                </a:lnTo>
                <a:lnTo>
                  <a:pt x="2700" y="16320"/>
                </a:lnTo>
                <a:lnTo>
                  <a:pt x="2700" y="5280"/>
                </a:lnTo>
                <a:close/>
              </a:path>
              <a:path w="21600" h="21600">
                <a:moveTo>
                  <a:pt x="0" y="5280"/>
                </a:moveTo>
                <a:lnTo>
                  <a:pt x="0" y="16320"/>
                </a:lnTo>
                <a:lnTo>
                  <a:pt x="675" y="16320"/>
                </a:lnTo>
                <a:lnTo>
                  <a:pt x="675" y="528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3" name="AutoShape 37">
            <a:extLst>
              <a:ext uri="{FF2B5EF4-FFF2-40B4-BE49-F238E27FC236}">
                <a16:creationId xmlns:a16="http://schemas.microsoft.com/office/drawing/2014/main" id="{25BFE0E9-CB12-4437-A629-0057CE9443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76181" y="4455319"/>
            <a:ext cx="1081088" cy="285750"/>
          </a:xfrm>
          <a:custGeom>
            <a:avLst/>
            <a:gdLst>
              <a:gd name="G0" fmla="+- 15541 0 0"/>
              <a:gd name="G1" fmla="+- 5280 0 0"/>
              <a:gd name="G2" fmla="+- 21600 0 5280"/>
              <a:gd name="G3" fmla="+- 10800 0 5280"/>
              <a:gd name="G4" fmla="+- 21600 0 15541"/>
              <a:gd name="G5" fmla="*/ G4 G3 10800"/>
              <a:gd name="G6" fmla="+- 21600 0 G5"/>
              <a:gd name="T0" fmla="*/ 15541 w 21600"/>
              <a:gd name="T1" fmla="*/ 0 h 21600"/>
              <a:gd name="T2" fmla="*/ 0 w 21600"/>
              <a:gd name="T3" fmla="*/ 10800 h 21600"/>
              <a:gd name="T4" fmla="*/ 1554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41" y="0"/>
                </a:moveTo>
                <a:lnTo>
                  <a:pt x="15541" y="5280"/>
                </a:lnTo>
                <a:lnTo>
                  <a:pt x="3375" y="5280"/>
                </a:lnTo>
                <a:lnTo>
                  <a:pt x="3375" y="16320"/>
                </a:lnTo>
                <a:lnTo>
                  <a:pt x="15541" y="16320"/>
                </a:lnTo>
                <a:lnTo>
                  <a:pt x="1554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80"/>
                </a:moveTo>
                <a:lnTo>
                  <a:pt x="1350" y="16320"/>
                </a:lnTo>
                <a:lnTo>
                  <a:pt x="2700" y="16320"/>
                </a:lnTo>
                <a:lnTo>
                  <a:pt x="2700" y="5280"/>
                </a:lnTo>
                <a:close/>
              </a:path>
              <a:path w="21600" h="21600">
                <a:moveTo>
                  <a:pt x="0" y="5280"/>
                </a:moveTo>
                <a:lnTo>
                  <a:pt x="0" y="16320"/>
                </a:lnTo>
                <a:lnTo>
                  <a:pt x="675" y="16320"/>
                </a:lnTo>
                <a:lnTo>
                  <a:pt x="675" y="528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90A85A87-56FC-41D4-8192-5EB10F6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700213"/>
            <a:ext cx="7921625" cy="5334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INTERAZIONI CON L’AMBIENTE</a:t>
            </a:r>
          </a:p>
        </p:txBody>
      </p:sp>
      <p:grpSp>
        <p:nvGrpSpPr>
          <p:cNvPr id="4135" name="Group 39">
            <a:extLst>
              <a:ext uri="{FF2B5EF4-FFF2-40B4-BE49-F238E27FC236}">
                <a16:creationId xmlns:a16="http://schemas.microsoft.com/office/drawing/2014/main" id="{19145176-EFEC-4864-8DA2-509CAAEB9A5A}"/>
              </a:ext>
            </a:extLst>
          </p:cNvPr>
          <p:cNvGrpSpPr>
            <a:grpSpLocks/>
          </p:cNvGrpSpPr>
          <p:nvPr/>
        </p:nvGrpSpPr>
        <p:grpSpPr bwMode="auto">
          <a:xfrm>
            <a:off x="8472489" y="3141664"/>
            <a:ext cx="1582737" cy="1216025"/>
            <a:chOff x="3288" y="1344"/>
            <a:chExt cx="1769" cy="1360"/>
          </a:xfrm>
        </p:grpSpPr>
        <p:sp>
          <p:nvSpPr>
            <p:cNvPr id="4136" name="Rectangle 40">
              <a:extLst>
                <a:ext uri="{FF2B5EF4-FFF2-40B4-BE49-F238E27FC236}">
                  <a16:creationId xmlns:a16="http://schemas.microsoft.com/office/drawing/2014/main" id="{E8255FB5-E898-4D62-ACA3-B9AB0FB1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344"/>
              <a:ext cx="1769" cy="13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37" name="Picture 41" descr="lampadi1">
              <a:extLst>
                <a:ext uri="{FF2B5EF4-FFF2-40B4-BE49-F238E27FC236}">
                  <a16:creationId xmlns:a16="http://schemas.microsoft.com/office/drawing/2014/main" id="{C63F460A-6A02-4015-B142-EBC054BCF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525"/>
              <a:ext cx="44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42" descr="comptr6">
              <a:extLst>
                <a:ext uri="{FF2B5EF4-FFF2-40B4-BE49-F238E27FC236}">
                  <a16:creationId xmlns:a16="http://schemas.microsoft.com/office/drawing/2014/main" id="{AE51324B-8E47-4526-8FDF-E78C51F99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525"/>
              <a:ext cx="552" cy="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9" name="Picture 43" descr="TERMOMTR">
              <a:extLst>
                <a:ext uri="{FF2B5EF4-FFF2-40B4-BE49-F238E27FC236}">
                  <a16:creationId xmlns:a16="http://schemas.microsoft.com/office/drawing/2014/main" id="{AF7ECE69-1479-419C-9C2D-FD945FF06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160"/>
              <a:ext cx="353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0" name="Picture 44" descr="INGRAN1">
              <a:extLst>
                <a:ext uri="{FF2B5EF4-FFF2-40B4-BE49-F238E27FC236}">
                  <a16:creationId xmlns:a16="http://schemas.microsoft.com/office/drawing/2014/main" id="{D15AF964-4C1A-4490-B1F3-4DC0069E6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5"/>
              <a:ext cx="296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4131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E9FA90-CBE4-4922-B91C-5474BBF05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3400" y="969963"/>
            <a:ext cx="9144000" cy="4140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sz="5900" b="1" dirty="0"/>
              <a:t>Oggi un sistema energetico:</a:t>
            </a:r>
            <a:r>
              <a:rPr lang="it-IT" altLang="it-IT" sz="5900" dirty="0"/>
              <a:t> 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consuma risorse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produce rifiuti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usa fonti d’energia esauribili e incerte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it-IT" sz="5900" dirty="0"/>
          </a:p>
          <a:p>
            <a:pPr>
              <a:lnSpc>
                <a:spcPct val="80000"/>
              </a:lnSpc>
            </a:pPr>
            <a:r>
              <a:rPr lang="it-IT" altLang="it-IT" sz="5900" b="1" dirty="0"/>
              <a:t>Nel settore dell’energia possiamo affermare di essere rimasti uomini primitivi</a:t>
            </a:r>
            <a:r>
              <a:rPr lang="it-IT" altLang="it-IT" sz="5900" dirty="0"/>
              <a:t>: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raccogliamo quello che ci ha dato la natura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lo consumiamo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buttiamo via i residui</a:t>
            </a:r>
          </a:p>
          <a:p>
            <a:pPr lvl="1">
              <a:lnSpc>
                <a:spcPct val="80000"/>
              </a:lnSpc>
            </a:pPr>
            <a:endParaRPr lang="it-IT" altLang="it-IT" sz="5900" dirty="0"/>
          </a:p>
          <a:p>
            <a:pPr>
              <a:lnSpc>
                <a:spcPct val="80000"/>
              </a:lnSpc>
            </a:pPr>
            <a:r>
              <a:rPr lang="it-IT" altLang="it-IT" sz="5900" b="1" dirty="0"/>
              <a:t>Quel che abbiamo imparato per il cibo lo dobbiamo applicare anche all’energia: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imparare a “coltivarla”</a:t>
            </a:r>
          </a:p>
          <a:p>
            <a:pPr lvl="1">
              <a:lnSpc>
                <a:spcPct val="80000"/>
              </a:lnSpc>
            </a:pPr>
            <a:r>
              <a:rPr lang="it-IT" altLang="it-IT" sz="5900" dirty="0"/>
              <a:t>pensare in termini di ecosistemi energetici</a:t>
            </a:r>
          </a:p>
          <a:p>
            <a:pPr>
              <a:lnSpc>
                <a:spcPct val="80000"/>
              </a:lnSpc>
            </a:pP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744467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C514F40-5CCB-41FD-BF82-CD136AAFD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92162"/>
            <a:ext cx="10363200" cy="773548"/>
          </a:xfrm>
        </p:spPr>
        <p:txBody>
          <a:bodyPr>
            <a:normAutofit fontScale="90000"/>
          </a:bodyPr>
          <a:lstStyle/>
          <a:p>
            <a:r>
              <a:rPr lang="it-IT" altLang="it-IT" sz="2800" b="1" dirty="0"/>
              <a:t>Schematizzazione di un SE a ciclo chiuso </a:t>
            </a:r>
            <a:br>
              <a:rPr lang="it-IT" altLang="it-IT" sz="2800" b="1" dirty="0"/>
            </a:br>
            <a:endParaRPr lang="it-IT" altLang="it-IT" sz="2800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C4BC181-1FCA-4BFD-BABD-4AD638DF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487738"/>
            <a:ext cx="1143000" cy="533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USI FINALI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21885E10-5949-4471-BCD7-DFE513DF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3633788"/>
            <a:ext cx="792162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7FD3E2C3-FC5C-48C4-A630-988CE24BE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6" y="3633788"/>
            <a:ext cx="792163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2C15A0F5-4DB8-4324-8602-C9AA2C046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632200"/>
            <a:ext cx="792163" cy="285750"/>
          </a:xfrm>
          <a:custGeom>
            <a:avLst/>
            <a:gdLst>
              <a:gd name="G0" fmla="+- 13567 0 0"/>
              <a:gd name="G1" fmla="+- 5400 0 0"/>
              <a:gd name="G2" fmla="+- 21600 0 5400"/>
              <a:gd name="G3" fmla="+- 10800 0 5400"/>
              <a:gd name="G4" fmla="+- 21600 0 13567"/>
              <a:gd name="G5" fmla="*/ G4 G3 10800"/>
              <a:gd name="G6" fmla="+- 21600 0 G5"/>
              <a:gd name="T0" fmla="*/ 13567 w 21600"/>
              <a:gd name="T1" fmla="*/ 0 h 21600"/>
              <a:gd name="T2" fmla="*/ 0 w 21600"/>
              <a:gd name="T3" fmla="*/ 10800 h 21600"/>
              <a:gd name="T4" fmla="*/ 1356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7" y="0"/>
                </a:moveTo>
                <a:lnTo>
                  <a:pt x="13567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67" y="16200"/>
                </a:lnTo>
                <a:lnTo>
                  <a:pt x="1356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50000">
                <a:srgbClr val="ECFFC5"/>
              </a:gs>
              <a:gs pos="100000">
                <a:srgbClr val="006666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51" name="Group 7">
            <a:extLst>
              <a:ext uri="{FF2B5EF4-FFF2-40B4-BE49-F238E27FC236}">
                <a16:creationId xmlns:a16="http://schemas.microsoft.com/office/drawing/2014/main" id="{FD53A7F0-22D4-4DC6-BC5A-FF1912C32699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2276475"/>
            <a:ext cx="285750" cy="865188"/>
            <a:chOff x="205" y="346"/>
            <a:chExt cx="180" cy="998"/>
          </a:xfrm>
        </p:grpSpPr>
        <p:sp>
          <p:nvSpPr>
            <p:cNvPr id="6152" name="AutoShape 8">
              <a:extLst>
                <a:ext uri="{FF2B5EF4-FFF2-40B4-BE49-F238E27FC236}">
                  <a16:creationId xmlns:a16="http://schemas.microsoft.com/office/drawing/2014/main" id="{A7FD7FD5-263F-4715-AE05-4E1AA9FF2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3" name="AutoShape 9">
              <a:extLst>
                <a:ext uri="{FF2B5EF4-FFF2-40B4-BE49-F238E27FC236}">
                  <a16:creationId xmlns:a16="http://schemas.microsoft.com/office/drawing/2014/main" id="{ABF9C212-3601-4C95-8320-81D714866C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54" name="Group 10">
            <a:extLst>
              <a:ext uri="{FF2B5EF4-FFF2-40B4-BE49-F238E27FC236}">
                <a16:creationId xmlns:a16="http://schemas.microsoft.com/office/drawing/2014/main" id="{28DFECF3-2FE6-41D4-B51B-C8A773EE773E}"/>
              </a:ext>
            </a:extLst>
          </p:cNvPr>
          <p:cNvGrpSpPr>
            <a:grpSpLocks/>
          </p:cNvGrpSpPr>
          <p:nvPr/>
        </p:nvGrpSpPr>
        <p:grpSpPr bwMode="auto">
          <a:xfrm>
            <a:off x="4729163" y="2276476"/>
            <a:ext cx="285750" cy="1171575"/>
            <a:chOff x="205" y="346"/>
            <a:chExt cx="180" cy="998"/>
          </a:xfrm>
        </p:grpSpPr>
        <p:sp>
          <p:nvSpPr>
            <p:cNvPr id="6155" name="AutoShape 11">
              <a:extLst>
                <a:ext uri="{FF2B5EF4-FFF2-40B4-BE49-F238E27FC236}">
                  <a16:creationId xmlns:a16="http://schemas.microsoft.com/office/drawing/2014/main" id="{090F13FA-911E-45F2-94CC-9B0E3354ED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6" name="AutoShape 12">
              <a:extLst>
                <a:ext uri="{FF2B5EF4-FFF2-40B4-BE49-F238E27FC236}">
                  <a16:creationId xmlns:a16="http://schemas.microsoft.com/office/drawing/2014/main" id="{8E750964-A978-4BF5-B7B9-3B22EAAB1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57" name="Group 13">
            <a:extLst>
              <a:ext uri="{FF2B5EF4-FFF2-40B4-BE49-F238E27FC236}">
                <a16:creationId xmlns:a16="http://schemas.microsoft.com/office/drawing/2014/main" id="{9E359270-C4C4-4560-8C15-FE9CA587FD54}"/>
              </a:ext>
            </a:extLst>
          </p:cNvPr>
          <p:cNvGrpSpPr>
            <a:grpSpLocks/>
          </p:cNvGrpSpPr>
          <p:nvPr/>
        </p:nvGrpSpPr>
        <p:grpSpPr bwMode="auto">
          <a:xfrm>
            <a:off x="7177088" y="2276476"/>
            <a:ext cx="285750" cy="1171575"/>
            <a:chOff x="205" y="346"/>
            <a:chExt cx="180" cy="998"/>
          </a:xfrm>
        </p:grpSpPr>
        <p:sp>
          <p:nvSpPr>
            <p:cNvPr id="6158" name="AutoShape 14">
              <a:extLst>
                <a:ext uri="{FF2B5EF4-FFF2-40B4-BE49-F238E27FC236}">
                  <a16:creationId xmlns:a16="http://schemas.microsoft.com/office/drawing/2014/main" id="{2F9B7F3F-7D5A-4A59-A532-8AEA4CE0CA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9" name="AutoShape 15">
              <a:extLst>
                <a:ext uri="{FF2B5EF4-FFF2-40B4-BE49-F238E27FC236}">
                  <a16:creationId xmlns:a16="http://schemas.microsoft.com/office/drawing/2014/main" id="{9C6C09C3-8B2D-4544-9DEB-33DBAEF34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60" name="Group 16">
            <a:extLst>
              <a:ext uri="{FF2B5EF4-FFF2-40B4-BE49-F238E27FC236}">
                <a16:creationId xmlns:a16="http://schemas.microsoft.com/office/drawing/2014/main" id="{95CE2A7C-ED28-4D30-BC99-B7BFEF2C8124}"/>
              </a:ext>
            </a:extLst>
          </p:cNvPr>
          <p:cNvGrpSpPr>
            <a:grpSpLocks/>
          </p:cNvGrpSpPr>
          <p:nvPr/>
        </p:nvGrpSpPr>
        <p:grpSpPr bwMode="auto">
          <a:xfrm>
            <a:off x="9121775" y="2276475"/>
            <a:ext cx="285750" cy="865188"/>
            <a:chOff x="205" y="346"/>
            <a:chExt cx="180" cy="998"/>
          </a:xfrm>
        </p:grpSpPr>
        <p:sp>
          <p:nvSpPr>
            <p:cNvPr id="6161" name="AutoShape 17">
              <a:extLst>
                <a:ext uri="{FF2B5EF4-FFF2-40B4-BE49-F238E27FC236}">
                  <a16:creationId xmlns:a16="http://schemas.microsoft.com/office/drawing/2014/main" id="{E136AF54-C515-45A5-A76E-7D185B73A8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" y="506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2" name="AutoShape 18">
              <a:extLst>
                <a:ext uri="{FF2B5EF4-FFF2-40B4-BE49-F238E27FC236}">
                  <a16:creationId xmlns:a16="http://schemas.microsoft.com/office/drawing/2014/main" id="{4A50E00B-2BEE-4237-9FC8-C224AD5189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" y="1005"/>
              <a:ext cx="499" cy="180"/>
            </a:xfrm>
            <a:custGeom>
              <a:avLst/>
              <a:gdLst>
                <a:gd name="G0" fmla="+- 13567 0 0"/>
                <a:gd name="G1" fmla="+- 5400 0 0"/>
                <a:gd name="G2" fmla="+- 21600 0 5400"/>
                <a:gd name="G3" fmla="+- 10800 0 5400"/>
                <a:gd name="G4" fmla="+- 21600 0 13567"/>
                <a:gd name="G5" fmla="*/ G4 G3 10800"/>
                <a:gd name="G6" fmla="+- 21600 0 G5"/>
                <a:gd name="T0" fmla="*/ 13567 w 21600"/>
                <a:gd name="T1" fmla="*/ 0 h 21600"/>
                <a:gd name="T2" fmla="*/ 0 w 21600"/>
                <a:gd name="T3" fmla="*/ 10800 h 21600"/>
                <a:gd name="T4" fmla="*/ 13567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67" y="0"/>
                  </a:moveTo>
                  <a:lnTo>
                    <a:pt x="13567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3567" y="16200"/>
                  </a:lnTo>
                  <a:lnTo>
                    <a:pt x="1356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50000">
                  <a:srgbClr val="ECFFC5"/>
                </a:gs>
                <a:gs pos="100000">
                  <a:srgbClr val="006666"/>
                </a:gs>
              </a:gsLst>
              <a:lin ang="5400000" scaled="1"/>
            </a:gra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63" name="Rectangle 19">
            <a:extLst>
              <a:ext uri="{FF2B5EF4-FFF2-40B4-BE49-F238E27FC236}">
                <a16:creationId xmlns:a16="http://schemas.microsoft.com/office/drawing/2014/main" id="{9A6C939A-8B27-4706-B395-CE29BE54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3487738"/>
            <a:ext cx="1143000" cy="533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VETTORI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“PULITI”</a:t>
            </a: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ECF7C694-C5EF-4101-92B9-100B0085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4365625"/>
            <a:ext cx="2454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Risorse energetiche Rinnovabili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E346EA4F-DA44-4EAA-8409-B2085FA1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65625"/>
            <a:ext cx="1430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Effetto    Utile 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1B93ACDA-A1B1-4F82-973C-699162FB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700213"/>
            <a:ext cx="7921625" cy="5334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INTERAZIONI CON L’AMBIENTE</a:t>
            </a:r>
          </a:p>
        </p:txBody>
      </p:sp>
      <p:grpSp>
        <p:nvGrpSpPr>
          <p:cNvPr id="6167" name="Group 23">
            <a:extLst>
              <a:ext uri="{FF2B5EF4-FFF2-40B4-BE49-F238E27FC236}">
                <a16:creationId xmlns:a16="http://schemas.microsoft.com/office/drawing/2014/main" id="{25A65A76-3443-4DF4-B95E-A3BE21BE7305}"/>
              </a:ext>
            </a:extLst>
          </p:cNvPr>
          <p:cNvGrpSpPr>
            <a:grpSpLocks/>
          </p:cNvGrpSpPr>
          <p:nvPr/>
        </p:nvGrpSpPr>
        <p:grpSpPr bwMode="auto">
          <a:xfrm>
            <a:off x="8472489" y="3141664"/>
            <a:ext cx="1582737" cy="1216025"/>
            <a:chOff x="3288" y="1344"/>
            <a:chExt cx="1769" cy="1360"/>
          </a:xfrm>
        </p:grpSpPr>
        <p:sp>
          <p:nvSpPr>
            <p:cNvPr id="6168" name="Rectangle 24">
              <a:extLst>
                <a:ext uri="{FF2B5EF4-FFF2-40B4-BE49-F238E27FC236}">
                  <a16:creationId xmlns:a16="http://schemas.microsoft.com/office/drawing/2014/main" id="{8B16521B-C875-4963-9278-B0721E4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344"/>
              <a:ext cx="1769" cy="13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69" name="Picture 25" descr="lampadi1">
              <a:extLst>
                <a:ext uri="{FF2B5EF4-FFF2-40B4-BE49-F238E27FC236}">
                  <a16:creationId xmlns:a16="http://schemas.microsoft.com/office/drawing/2014/main" id="{5D9EB9F4-E340-4930-B196-08B07BFD4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525"/>
              <a:ext cx="44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26" descr="comptr6">
              <a:extLst>
                <a:ext uri="{FF2B5EF4-FFF2-40B4-BE49-F238E27FC236}">
                  <a16:creationId xmlns:a16="http://schemas.microsoft.com/office/drawing/2014/main" id="{99BA9359-4944-49AF-9398-6676CDC23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525"/>
              <a:ext cx="552" cy="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1" name="Picture 27" descr="TERMOMTR">
              <a:extLst>
                <a:ext uri="{FF2B5EF4-FFF2-40B4-BE49-F238E27FC236}">
                  <a16:creationId xmlns:a16="http://schemas.microsoft.com/office/drawing/2014/main" id="{CD4C9B45-A78B-4B1F-B52C-42594F6DA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160"/>
              <a:ext cx="353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2" name="Picture 28" descr="INGRAN1">
              <a:extLst>
                <a:ext uri="{FF2B5EF4-FFF2-40B4-BE49-F238E27FC236}">
                  <a16:creationId xmlns:a16="http://schemas.microsoft.com/office/drawing/2014/main" id="{F54FB590-2B80-4680-A2B1-2872F9CA4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5"/>
              <a:ext cx="296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73" name="Rectangle 29">
            <a:extLst>
              <a:ext uri="{FF2B5EF4-FFF2-40B4-BE49-F238E27FC236}">
                <a16:creationId xmlns:a16="http://schemas.microsoft.com/office/drawing/2014/main" id="{C895463E-B8F3-4AD5-A6FA-1EEEA3DF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141663"/>
            <a:ext cx="1584325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74" name="Picture 30" descr="SOLE7">
            <a:extLst>
              <a:ext uri="{FF2B5EF4-FFF2-40B4-BE49-F238E27FC236}">
                <a16:creationId xmlns:a16="http://schemas.microsoft.com/office/drawing/2014/main" id="{5934C43F-7912-451B-8F90-D850325C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87701"/>
            <a:ext cx="50165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rosadeiventi">
            <a:extLst>
              <a:ext uri="{FF2B5EF4-FFF2-40B4-BE49-F238E27FC236}">
                <a16:creationId xmlns:a16="http://schemas.microsoft.com/office/drawing/2014/main" id="{8888A8C6-FEE6-42D3-BE39-A2B5FAC7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4" y="3276600"/>
            <a:ext cx="331787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>
            <a:extLst>
              <a:ext uri="{FF2B5EF4-FFF2-40B4-BE49-F238E27FC236}">
                <a16:creationId xmlns:a16="http://schemas.microsoft.com/office/drawing/2014/main" id="{3F0505A4-46F3-42BB-AAEC-C19E6F30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209925"/>
            <a:ext cx="3175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7" name="Group 33">
            <a:extLst>
              <a:ext uri="{FF2B5EF4-FFF2-40B4-BE49-F238E27FC236}">
                <a16:creationId xmlns:a16="http://schemas.microsoft.com/office/drawing/2014/main" id="{CB4BC34D-45FD-47A8-BC67-7F1211006E40}"/>
              </a:ext>
            </a:extLst>
          </p:cNvPr>
          <p:cNvGrpSpPr>
            <a:grpSpLocks/>
          </p:cNvGrpSpPr>
          <p:nvPr/>
        </p:nvGrpSpPr>
        <p:grpSpPr bwMode="auto">
          <a:xfrm>
            <a:off x="2232026" y="3789364"/>
            <a:ext cx="498475" cy="363537"/>
            <a:chOff x="4060" y="2976"/>
            <a:chExt cx="740" cy="590"/>
          </a:xfrm>
        </p:grpSpPr>
        <p:pic>
          <p:nvPicPr>
            <p:cNvPr id="6178" name="Picture 34" descr="RIFIUTI3">
              <a:extLst>
                <a:ext uri="{FF2B5EF4-FFF2-40B4-BE49-F238E27FC236}">
                  <a16:creationId xmlns:a16="http://schemas.microsoft.com/office/drawing/2014/main" id="{9038E570-8BC9-4F1E-90D6-80095466A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3120"/>
              <a:ext cx="528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9" name="Picture 35" descr="SPIGA1">
              <a:extLst>
                <a:ext uri="{FF2B5EF4-FFF2-40B4-BE49-F238E27FC236}">
                  <a16:creationId xmlns:a16="http://schemas.microsoft.com/office/drawing/2014/main" id="{06C176D9-DA87-4287-915B-DD470A9E5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0" y="2976"/>
              <a:ext cx="260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80" name="Picture 36">
            <a:extLst>
              <a:ext uri="{FF2B5EF4-FFF2-40B4-BE49-F238E27FC236}">
                <a16:creationId xmlns:a16="http://schemas.microsoft.com/office/drawing/2014/main" id="{913A985D-7413-4D62-B0F3-08324172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716338"/>
            <a:ext cx="6477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1" name="Rectangle 37">
            <a:extLst>
              <a:ext uri="{FF2B5EF4-FFF2-40B4-BE49-F238E27FC236}">
                <a16:creationId xmlns:a16="http://schemas.microsoft.com/office/drawing/2014/main" id="{F0BD45F2-1D03-42FD-8ACF-8C2C241EC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1172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Occorre tendere all'individuazione di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cicli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che, partendo da risorse rinnovabili, siano in grado di "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chiudersi completamente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136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68A631-152B-4E57-AAAA-D8EA6DCCA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L’era della diversificazione delle fonti e dei vettori energetici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AB69DE-F8D5-4415-BE4A-3675D8C21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400" dirty="0"/>
              <a:t>Molti parlavano della futura </a:t>
            </a:r>
            <a:r>
              <a:rPr lang="it-IT" altLang="it-IT" sz="2400" b="1" i="1" dirty="0"/>
              <a:t>era dell’idrogeno</a:t>
            </a:r>
            <a:r>
              <a:rPr lang="it-IT" altLang="it-IT" sz="2400" dirty="0"/>
              <a:t>: è molto più corretto fare riferimento innanzitutto all’affermarsi deciso  - e, in una certa misura, ineluttabile- dell’</a:t>
            </a:r>
            <a:r>
              <a:rPr lang="it-IT" altLang="it-IT" sz="2400" b="1" dirty="0"/>
              <a:t>era della diversificazione delle fonti e dei vettori energetici</a:t>
            </a:r>
            <a:r>
              <a:rPr lang="it-IT" altLang="it-IT" sz="2400" dirty="0"/>
              <a:t>.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Una società ed uno sviluppo basati, quindi, sulla distribuzione e sulla possibilità di produzione di alcuni </a:t>
            </a:r>
            <a:r>
              <a:rPr lang="it-IT" altLang="it-IT" sz="2400" b="1" dirty="0"/>
              <a:t>vettori di energia</a:t>
            </a:r>
            <a:r>
              <a:rPr lang="it-IT" altLang="it-IT" sz="2400" dirty="0"/>
              <a:t>.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La principale e decisiva novità sarà rappresentata proprio dall’</a:t>
            </a:r>
            <a:r>
              <a:rPr lang="it-IT" altLang="it-IT" sz="2400" b="1" dirty="0"/>
              <a:t>ingresso dell’idrogeno tra questi vettori</a:t>
            </a:r>
          </a:p>
        </p:txBody>
      </p:sp>
    </p:spTree>
    <p:extLst>
      <p:ext uri="{BB962C8B-B14F-4D97-AF65-F5344CB8AC3E}">
        <p14:creationId xmlns:p14="http://schemas.microsoft.com/office/powerpoint/2010/main" val="2988151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72AE1-C830-464A-B9F4-68D1B412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    				  </a:t>
            </a:r>
            <a:r>
              <a:rPr lang="it-IT" b="1" dirty="0">
                <a:solidFill>
                  <a:srgbClr val="C00000"/>
                </a:solidFill>
              </a:rPr>
              <a:t>USI FINALI         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       Un settore cruciale: i TRASPORTI</a:t>
            </a:r>
          </a:p>
        </p:txBody>
      </p:sp>
    </p:spTree>
    <p:extLst>
      <p:ext uri="{BB962C8B-B14F-4D97-AF65-F5344CB8AC3E}">
        <p14:creationId xmlns:p14="http://schemas.microsoft.com/office/powerpoint/2010/main" val="3263386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84498-01C9-45D7-85C7-4C8C165A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     </a:t>
            </a:r>
            <a:r>
              <a:rPr lang="it-IT" b="1" dirty="0"/>
              <a:t>COMPENSAZIONE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B7FE69-B365-49E6-A881-84C7F8EB2B2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ADFE3E-8CE1-4154-BCC7-D737BC9BA5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E20977-4DBD-43DC-A1D7-C3422DDE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8" y="1231502"/>
            <a:ext cx="9850984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6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4875B-5105-4B4D-B56F-158FC9F3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	    </a:t>
            </a:r>
            <a:r>
              <a:rPr lang="it-IT" b="1" dirty="0">
                <a:solidFill>
                  <a:srgbClr val="0070C0"/>
                </a:solidFill>
              </a:rPr>
              <a:t>IL MENU’</a:t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2D1B3C-EEA0-4D64-94FA-438F99A9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LA SITUAZIONE ATTUALE E I TREND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7030A0"/>
                </a:solidFill>
              </a:rPr>
              <a:t> FLASH DAI QUATTRO SCENARI AL 2040</a:t>
            </a:r>
          </a:p>
          <a:p>
            <a:endParaRPr lang="it-IT" b="1" dirty="0">
              <a:solidFill>
                <a:srgbClr val="7030A0"/>
              </a:solidFill>
            </a:endParaRPr>
          </a:p>
          <a:p>
            <a:r>
              <a:rPr lang="it-IT" b="1" dirty="0">
                <a:solidFill>
                  <a:srgbClr val="00B050"/>
                </a:solidFill>
              </a:rPr>
              <a:t>USI FINALI NEI TRASPORTI</a:t>
            </a:r>
          </a:p>
          <a:p>
            <a:endParaRPr lang="it-IT" b="1" dirty="0">
              <a:solidFill>
                <a:srgbClr val="00B050"/>
              </a:solidFill>
            </a:endParaRPr>
          </a:p>
          <a:p>
            <a:r>
              <a:rPr lang="it-IT" b="1" dirty="0">
                <a:solidFill>
                  <a:srgbClr val="7030A0"/>
                </a:solidFill>
              </a:rPr>
              <a:t>LA CRITICITA’ DELL’ACCUMULO</a:t>
            </a:r>
          </a:p>
          <a:p>
            <a:pPr marL="0" indent="0">
              <a:buNone/>
            </a:pPr>
            <a:endParaRPr lang="it-IT" b="1" dirty="0">
              <a:solidFill>
                <a:srgbClr val="7030A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572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1B68B-EB49-4611-8285-19A9B529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    </a:t>
            </a:r>
            <a:r>
              <a:rPr lang="it-IT" sz="4000" b="1" dirty="0"/>
              <a:t>ANCORA PETROLIO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52F0E6-D480-4212-ADFC-15CA7DD5063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83AD9F-5507-4799-A72E-79E81E1880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8330C7-BEBF-4F62-A203-5EEF5F87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66" y="1211892"/>
            <a:ext cx="9727867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90C8A09-0514-4F6C-85DE-8E5C68FA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5E6110F-B804-4075-884C-AE28BBE9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49577A-AE66-4482-A6DA-B963DE59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737" y="2530362"/>
            <a:ext cx="5244162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7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DF05F-0CC1-430C-9D1F-854E77E2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</a:t>
            </a:r>
            <a:r>
              <a:rPr lang="it-IT" sz="3600" b="1" dirty="0"/>
              <a:t>MODELLO REALISTICO E VIRTUOSO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EF5F23-9E6A-4799-8C79-176042DE31F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F24BCE-6D56-4599-BC04-337FEED677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493704-2E25-437C-89EA-3BD45DBC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3" y="1135061"/>
            <a:ext cx="9432000" cy="60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2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ECBB36C-FCBB-47EA-9707-60FB3A7C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      </a:t>
            </a:r>
            <a:r>
              <a:rPr lang="it-IT" sz="3600" b="1" dirty="0"/>
              <a:t>VEICOLI ELETTRICI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E543958-EE75-463C-AF7D-320D35AD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0C7C41-8072-4B96-994F-8F556A54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36" y="1541369"/>
            <a:ext cx="9784529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D4C65-C057-4AD4-9B35-B738316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L’</a:t>
            </a:r>
            <a:r>
              <a:rPr lang="it-IT" sz="3600" b="1" dirty="0"/>
              <a:t>EFFICIENZA IL FATTORE PIU’ EFFICACE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2BB35A-CD5B-42F3-A398-B979171732D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A2425-CE20-4FAF-B5DF-28F5B5333E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106BBC-E5DB-4981-89F9-BCA3A3B0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7530"/>
            <a:ext cx="9561748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0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51C30-8376-4503-B257-9A1D352F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RINNOVABILI          ALEATORIE E DISCONTINUE </a:t>
            </a:r>
            <a:r>
              <a:rPr lang="it-IT" dirty="0"/>
              <a:t>                   </a:t>
            </a:r>
            <a:br>
              <a:rPr lang="it-IT" dirty="0"/>
            </a:br>
            <a:r>
              <a:rPr lang="it-IT" dirty="0"/>
              <a:t>			</a:t>
            </a:r>
            <a:r>
              <a:rPr lang="it-IT" b="1" dirty="0">
                <a:solidFill>
                  <a:srgbClr val="C00000"/>
                </a:solidFill>
              </a:rPr>
              <a:t>Batterie = Accumulo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A98C3-586E-42A8-A05A-E8A0431A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</a:t>
            </a:r>
            <a:r>
              <a:rPr lang="it-IT" b="1" dirty="0">
                <a:solidFill>
                  <a:srgbClr val="C00000"/>
                </a:solidFill>
              </a:rPr>
              <a:t>stoccaggio stazionario di energia rinnovabile </a:t>
            </a:r>
            <a:r>
              <a:rPr lang="it-IT" dirty="0"/>
              <a:t>fattore trainante della domanda di batterie</a:t>
            </a:r>
          </a:p>
          <a:p>
            <a:endParaRPr lang="it-IT" dirty="0"/>
          </a:p>
          <a:p>
            <a:r>
              <a:rPr lang="it-IT" dirty="0"/>
              <a:t>Annullare la </a:t>
            </a:r>
            <a:r>
              <a:rPr lang="it-IT" b="1" dirty="0">
                <a:solidFill>
                  <a:srgbClr val="C00000"/>
                </a:solidFill>
              </a:rPr>
              <a:t>dipendenza energetica e di materie prime</a:t>
            </a:r>
            <a:r>
              <a:rPr lang="it-IT" dirty="0"/>
              <a:t> una minaccia o un’opportunità strategica per l’Europa: </a:t>
            </a:r>
          </a:p>
          <a:p>
            <a:endParaRPr lang="it-IT" dirty="0"/>
          </a:p>
          <a:p>
            <a:pPr lvl="1"/>
            <a:r>
              <a:rPr lang="it-IT" dirty="0"/>
              <a:t>MERCATO DELLE BATTERIE A IONI DI LITIO: </a:t>
            </a:r>
          </a:p>
          <a:p>
            <a:pPr marL="457200" lvl="1" indent="0">
              <a:buNone/>
            </a:pPr>
            <a:r>
              <a:rPr lang="it-IT" dirty="0"/>
              <a:t>			</a:t>
            </a:r>
            <a:r>
              <a:rPr lang="it-IT" b="1" dirty="0">
                <a:solidFill>
                  <a:srgbClr val="C00000"/>
                </a:solidFill>
              </a:rPr>
              <a:t>1.100 GWh NEL 2028-4.000 GWh NEL 2040</a:t>
            </a:r>
          </a:p>
          <a:p>
            <a:pPr marL="1371600" lvl="3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				(OGGI: 78 GWh)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D2B2743-7742-49F8-BCBE-D344A3A191CE}"/>
              </a:ext>
            </a:extLst>
          </p:cNvPr>
          <p:cNvSpPr/>
          <p:nvPr/>
        </p:nvSpPr>
        <p:spPr>
          <a:xfrm>
            <a:off x="3935508" y="4387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652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D03F8-9784-4207-98F6-F7CB3A8E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98B5D-BB30-409E-A25A-3CEE68AF371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26D9CE-FF05-4B0D-8BC5-7E69336C76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EB10CF-3471-4093-8D03-F746A08406DF}"/>
              </a:ext>
            </a:extLst>
          </p:cNvPr>
          <p:cNvSpPr/>
          <p:nvPr/>
        </p:nvSpPr>
        <p:spPr>
          <a:xfrm>
            <a:off x="479394" y="2413338"/>
            <a:ext cx="102270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TSerif"/>
              </a:rPr>
              <a:t>German ministers aren’t known for making exaggerated statements. So when, this past January, Anja </a:t>
            </a:r>
            <a:r>
              <a:rPr lang="en-US" dirty="0" err="1">
                <a:solidFill>
                  <a:srgbClr val="000000"/>
                </a:solidFill>
                <a:latin typeface="PTSerif"/>
              </a:rPr>
              <a:t>Karliczek</a:t>
            </a:r>
            <a:r>
              <a:rPr lang="en-US" dirty="0">
                <a:solidFill>
                  <a:srgbClr val="000000"/>
                </a:solidFill>
                <a:latin typeface="PTSerif"/>
              </a:rPr>
              <a:t>, the German government’s minister for education and research, said battery technology was an </a:t>
            </a:r>
            <a:r>
              <a:rPr lang="en-US" sz="2400" dirty="0">
                <a:solidFill>
                  <a:srgbClr val="FF0000"/>
                </a:solidFill>
                <a:latin typeface="PTSerif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2400" b="1" dirty="0">
                <a:solidFill>
                  <a:srgbClr val="FF0000"/>
                </a:solidFill>
                <a:latin typeface="PTSerif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existential” matter</a:t>
            </a:r>
            <a:r>
              <a:rPr lang="en-US" sz="2400" b="1" dirty="0">
                <a:solidFill>
                  <a:srgbClr val="FF0000"/>
                </a:solidFill>
                <a:latin typeface="PTSerif"/>
              </a:rPr>
              <a:t>”</a:t>
            </a:r>
            <a:r>
              <a:rPr lang="en-US" dirty="0">
                <a:solidFill>
                  <a:srgbClr val="000000"/>
                </a:solidFill>
                <a:latin typeface="PTSerif"/>
              </a:rPr>
              <a:t>, she wasn’t stoking unfounded fears. Instead, she was boiling down the reality of what the German car industry needs to stay relevant in the future.</a:t>
            </a:r>
          </a:p>
          <a:p>
            <a:endParaRPr lang="en-US" dirty="0">
              <a:solidFill>
                <a:srgbClr val="000000"/>
              </a:solidFill>
              <a:latin typeface="PTSerif"/>
            </a:endParaRPr>
          </a:p>
          <a:p>
            <a:r>
              <a:rPr lang="en-US" dirty="0"/>
              <a:t>In 2018, Germany produced over 5 million cars (more than every country except China, the US, and Japan), but it still doesn’t have </a:t>
            </a:r>
            <a:r>
              <a:rPr lang="en-US" sz="3200" b="1" dirty="0">
                <a:solidFill>
                  <a:srgbClr val="FF0000"/>
                </a:solidFill>
              </a:rPr>
              <a:t>a battery </a:t>
            </a:r>
            <a:r>
              <a:rPr lang="en-US" sz="3200" b="1" dirty="0" err="1">
                <a:solidFill>
                  <a:srgbClr val="FF0000"/>
                </a:solidFill>
              </a:rPr>
              <a:t>gigafactory</a:t>
            </a:r>
            <a:r>
              <a:rPr lang="en-US" b="1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56180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0200FF-D39B-474D-95C8-CFB3D5FE45D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89" y="260314"/>
            <a:ext cx="9187623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BCF64E2-91FA-469D-A380-1DDE09976C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35" y="3185477"/>
            <a:ext cx="6120130" cy="48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2385301-5B01-4D0F-9B6C-52F23582E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" y="2965868"/>
            <a:ext cx="10917329" cy="756000"/>
          </a:xfrm>
          <a:prstGeom prst="rect">
            <a:avLst/>
          </a:prstGeom>
          <a:solidFill>
            <a:srgbClr val="BECEEA"/>
          </a:solidFill>
          <a:ln>
            <a:noFill/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DDC3A3F-D77B-4809-950A-4369D4E12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8" y="3892132"/>
            <a:ext cx="9047913" cy="24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277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51C30-8376-4503-B257-9A1D352F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A98C3-586E-42A8-A05A-E8A0431A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</a:t>
            </a:r>
            <a:r>
              <a:rPr lang="it-IT" b="1" dirty="0">
                <a:solidFill>
                  <a:srgbClr val="C00000"/>
                </a:solidFill>
              </a:rPr>
              <a:t>stoccaggio stazionario di energia rinnovabile </a:t>
            </a:r>
            <a:r>
              <a:rPr lang="it-IT" dirty="0"/>
              <a:t>fattore trainante della domanda di batterie</a:t>
            </a:r>
          </a:p>
          <a:p>
            <a:endParaRPr lang="it-IT" dirty="0"/>
          </a:p>
          <a:p>
            <a:r>
              <a:rPr lang="it-IT" dirty="0"/>
              <a:t>Annullare la </a:t>
            </a:r>
            <a:r>
              <a:rPr lang="it-IT" b="1" dirty="0">
                <a:solidFill>
                  <a:srgbClr val="C00000"/>
                </a:solidFill>
              </a:rPr>
              <a:t>dipendenza energetica e di materie prime- </a:t>
            </a:r>
            <a:r>
              <a:rPr lang="it-IT" dirty="0"/>
              <a:t>un’opportunità strategica; lo sviluppo mondiale sarà enorme:</a:t>
            </a:r>
          </a:p>
          <a:p>
            <a:pPr lvl="1"/>
            <a:r>
              <a:rPr lang="it-IT" dirty="0"/>
              <a:t>BATTERIE A IONI DI LITIO: </a:t>
            </a:r>
            <a:r>
              <a:rPr lang="it-IT" b="1" dirty="0">
                <a:solidFill>
                  <a:srgbClr val="0070C0"/>
                </a:solidFill>
              </a:rPr>
              <a:t>1.100 GWh </a:t>
            </a:r>
            <a:r>
              <a:rPr lang="it-IT" dirty="0"/>
              <a:t>NEL 2028 - </a:t>
            </a:r>
            <a:r>
              <a:rPr lang="it-IT" dirty="0">
                <a:solidFill>
                  <a:srgbClr val="0070C0"/>
                </a:solidFill>
              </a:rPr>
              <a:t>4.000GWh</a:t>
            </a:r>
            <a:r>
              <a:rPr lang="it-IT" dirty="0"/>
              <a:t> NEL 2040</a:t>
            </a:r>
          </a:p>
          <a:p>
            <a:pPr lvl="3"/>
            <a:r>
              <a:rPr lang="it-IT" sz="2400" dirty="0"/>
              <a:t>(OGGI: </a:t>
            </a:r>
            <a:r>
              <a:rPr lang="it-IT" sz="2400" b="1" dirty="0">
                <a:solidFill>
                  <a:srgbClr val="0070C0"/>
                </a:solidFill>
              </a:rPr>
              <a:t>78 GWh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235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63ABB-BCA3-4ADA-98E6-94501B81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7ACF0-361A-4799-97A2-8611528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 PROBLEMA EUROPEO: </a:t>
            </a:r>
            <a:r>
              <a:rPr lang="it-IT" b="1" dirty="0">
                <a:solidFill>
                  <a:srgbClr val="FF0000"/>
                </a:solidFill>
              </a:rPr>
              <a:t>PRODUZIONE LIMITATA E NON </a:t>
            </a:r>
            <a:r>
              <a:rPr lang="it-IT" b="1" dirty="0">
                <a:solidFill>
                  <a:srgbClr val="C00000"/>
                </a:solidFill>
              </a:rPr>
              <a:t>COORDINATA </a:t>
            </a:r>
            <a:r>
              <a:rPr lang="it-IT" dirty="0"/>
              <a:t>DI CELLE DI BATTERIE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INDISPONIBILITA’ DELLE CINQUE MATERIE PRIME</a:t>
            </a:r>
          </a:p>
          <a:p>
            <a:pPr lvl="1"/>
            <a:r>
              <a:rPr lang="it-IT" dirty="0"/>
              <a:t>(LITIO, NICHEL, COBALTO, MANGANESE E GRAFITE): CINA E CONGO I PRINCIPALI PRODUTTORI. STRATEGIA UNICA PER L’APPROVVIGIONAMENTO</a:t>
            </a:r>
          </a:p>
          <a:p>
            <a:pPr lvl="1"/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APPROCCIO STRATEGICO E COESO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dirty="0"/>
              <a:t>NECESSARIO PER L’ACCESSO SOSTENIBILE ALLE MATERIE PRIME.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SVILUPPO DELLE BATTERIE BIDIREZIONALI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6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CD83DCE-850C-49D4-A649-4C62A5AB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4407"/>
            <a:ext cx="10368000" cy="52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38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BCCBBF-50BE-4030-AC12-3F42BD15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99" y="732399"/>
            <a:ext cx="8615401" cy="53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30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5812D-1AA2-4915-9F13-56595C0B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24A1DE-B6DB-445B-8247-2599E353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ATTUALE POLITICA</a:t>
            </a:r>
          </a:p>
          <a:p>
            <a:endParaRPr lang="it-IT" dirty="0"/>
          </a:p>
          <a:p>
            <a:pPr lvl="1"/>
            <a:r>
              <a:rPr lang="it-IT" dirty="0"/>
              <a:t>- PER 2014-2020 </a:t>
            </a:r>
            <a:r>
              <a:rPr lang="it-IT" b="1" dirty="0">
                <a:solidFill>
                  <a:srgbClr val="0070C0"/>
                </a:solidFill>
              </a:rPr>
              <a:t>STANZIATI 1,34 G€ </a:t>
            </a:r>
            <a:r>
              <a:rPr lang="it-IT" dirty="0"/>
              <a:t>(HORIZON 2020) MA ANCHE ALTRI FONDI PER L’INDUSTRIA Fondo Europeo Sviluppo Regionale)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LEGISLAZIONE, NORMATIVE E </a:t>
            </a:r>
            <a:r>
              <a:rPr lang="it-IT" b="1" dirty="0">
                <a:solidFill>
                  <a:srgbClr val="0070C0"/>
                </a:solidFill>
              </a:rPr>
              <a:t>STANDARDIZZAZIONE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INCENTIVAZIONE DEL </a:t>
            </a:r>
            <a:r>
              <a:rPr lang="it-IT" b="1" dirty="0">
                <a:solidFill>
                  <a:srgbClr val="0070C0"/>
                </a:solidFill>
              </a:rPr>
              <a:t>RICICLO DEI MATERIALI</a:t>
            </a:r>
          </a:p>
          <a:p>
            <a:pPr lvl="1"/>
            <a:endParaRPr lang="it-IT" dirty="0"/>
          </a:p>
          <a:p>
            <a:pPr lvl="1"/>
            <a:r>
              <a:rPr lang="it-IT" b="1" dirty="0"/>
              <a:t>STUDI ED INTERVENTI SUGLI</a:t>
            </a:r>
            <a:r>
              <a:rPr lang="it-IT" dirty="0"/>
              <a:t> </a:t>
            </a:r>
            <a:r>
              <a:rPr lang="it-IT" b="1" dirty="0">
                <a:solidFill>
                  <a:srgbClr val="0070C0"/>
                </a:solidFill>
              </a:rPr>
              <a:t>INCENTIVI ALL’USO DELL’AUTO ELETTRICA</a:t>
            </a:r>
            <a:r>
              <a:rPr lang="it-IT" b="1" dirty="0"/>
              <a:t>, MA ANCHE DELL’ACCUMULO E</a:t>
            </a: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</a:rPr>
              <a:t>SCAMBIO BIUNIVOCO DI ELETTRICITA</a:t>
            </a:r>
            <a:r>
              <a:rPr lang="it-IT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51739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86CA8FC-0E82-472E-85CC-F757208D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6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0BE3CD-3E62-4436-9B36-40FCCB03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048"/>
            <a:ext cx="12192000" cy="51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560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402E7-9817-4C93-B982-8D923086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C8D60-1845-4065-BF48-8574D03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         </a:t>
            </a:r>
          </a:p>
          <a:p>
            <a:r>
              <a:rPr lang="it-IT" dirty="0"/>
              <a:t>           </a:t>
            </a:r>
            <a:r>
              <a:rPr lang="it-IT" sz="6000" b="1" dirty="0">
                <a:solidFill>
                  <a:srgbClr val="0070C0"/>
                </a:solidFill>
              </a:rPr>
              <a:t>GRAZIE PER L’ATTENZIONE !</a:t>
            </a:r>
          </a:p>
          <a:p>
            <a:endParaRPr lang="it-IT" sz="4800" dirty="0"/>
          </a:p>
          <a:p>
            <a:r>
              <a:rPr lang="it-IT" sz="3600" dirty="0"/>
              <a:t>la documentazione completa sarà </a:t>
            </a:r>
            <a:r>
              <a:rPr lang="it-IT" sz="3600"/>
              <a:t>disponibile sul </a:t>
            </a:r>
            <a:r>
              <a:rPr lang="it-IT" sz="3600" dirty="0"/>
              <a:t>sito</a:t>
            </a:r>
          </a:p>
          <a:p>
            <a:r>
              <a:rPr lang="it-IT" sz="3600" b="1" dirty="0">
                <a:solidFill>
                  <a:srgbClr val="C00000"/>
                </a:solidFill>
              </a:rPr>
              <a:t>                             www.cirps.It</a:t>
            </a:r>
          </a:p>
        </p:txBody>
      </p:sp>
    </p:spTree>
    <p:extLst>
      <p:ext uri="{BB962C8B-B14F-4D97-AF65-F5344CB8AC3E}">
        <p14:creationId xmlns:p14="http://schemas.microsoft.com/office/powerpoint/2010/main" val="221592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B36BE-A825-4A13-8237-EB3ADEDB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>
              <a:lnSpc>
                <a:spcPts val="2250"/>
              </a:lnSpc>
              <a:spcAft>
                <a:spcPts val="800"/>
              </a:spcAft>
            </a:pPr>
            <a:r>
              <a:rPr lang="it-IT" sz="2400" dirty="0"/>
              <a:t>Consumi mondiali di energie primarie (</a:t>
            </a:r>
            <a:r>
              <a:rPr lang="it-IT" sz="2400" dirty="0" err="1"/>
              <a:t>Mtpe</a:t>
            </a:r>
            <a:r>
              <a:rPr lang="it-IT" sz="2400" dirty="0"/>
              <a:t>)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77397D4-91DF-41B5-8679-F15AC68C1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000" y="1286985"/>
            <a:ext cx="5400000" cy="55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7A27F-05B3-4466-8CD9-78F29668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F782AC-3216-4E4C-8F74-F6E3D25C9E4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7F6172-58F3-4D20-B2DE-AADB2F9368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4756D7-FE41-4745-AF6F-80885EB4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33" y="188914"/>
            <a:ext cx="9213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B8408-67C6-4847-B595-A4BB4B97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465EE1-7B46-47D8-9C80-C10B17504C0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5FFFB4-9559-410F-9BA0-18BA7AB827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89FB64-72C4-49F8-B251-2280BC7D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57" y="0"/>
            <a:ext cx="871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797</Words>
  <Application>Microsoft Office PowerPoint</Application>
  <PresentationFormat>Widescreen</PresentationFormat>
  <Paragraphs>164</Paragraphs>
  <Slides>64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64</vt:i4>
      </vt:variant>
    </vt:vector>
  </HeadingPairs>
  <TitlesOfParts>
    <vt:vector size="75" baseType="lpstr">
      <vt:lpstr>Arial</vt:lpstr>
      <vt:lpstr>Calibri</vt:lpstr>
      <vt:lpstr>Calibri Light</vt:lpstr>
      <vt:lpstr>Comic Sans MS</vt:lpstr>
      <vt:lpstr>PTSerif</vt:lpstr>
      <vt:lpstr>Times New Roman</vt:lpstr>
      <vt:lpstr>Wingdings</vt:lpstr>
      <vt:lpstr>Tema di Office</vt:lpstr>
      <vt:lpstr>1_Tema di Office</vt:lpstr>
      <vt:lpstr>ClipArt</vt:lpstr>
      <vt:lpstr>Fotografia di Photo Editor </vt:lpstr>
      <vt:lpstr>Presentazione standard di PowerPoint</vt:lpstr>
      <vt:lpstr>MEGATRENDS NEL CICLO DELL’ENERGIA (2040)       LA TRANSIZIONE</vt:lpstr>
      <vt:lpstr>Presentazione standard di PowerPoint</vt:lpstr>
      <vt:lpstr>IL CICLO DELL’ENERGIA</vt:lpstr>
      <vt:lpstr>        IL MENU’ </vt:lpstr>
      <vt:lpstr>Presentazione standard di PowerPoint</vt:lpstr>
      <vt:lpstr>Consumi mondiali di energie primarie (Mtpe)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CRESCE LA DOMANDA, DIMINUISCE L’INTENSITÀ ENERGETICA</vt:lpstr>
      <vt:lpstr>Presentazione standard di PowerPoint</vt:lpstr>
      <vt:lpstr>Presentazione standard di PowerPoint</vt:lpstr>
      <vt:lpstr>Presentazione standard di PowerPoint</vt:lpstr>
      <vt:lpstr>     PETROLIO</vt:lpstr>
      <vt:lpstr>IL FASCINO DELL’ERA SOLARE - 18 / 20 OTTOBRE 2007</vt:lpstr>
      <vt:lpstr>IL FASCINO DELL’ERA SOLARE - 18 / 20 OTTOBRE 2007</vt:lpstr>
      <vt:lpstr>IL FASCINO DELL’ERA SOLARE - 18 / 20 OTTOBRE 2007</vt:lpstr>
      <vt:lpstr>Presentazione standard di PowerPoint</vt:lpstr>
      <vt:lpstr>                MIX CON MINORE CONTRIBUTO DEL CARBONE</vt:lpstr>
      <vt:lpstr>Presentazione standard di PowerPoint</vt:lpstr>
      <vt:lpstr>    RINNOVABILI</vt:lpstr>
      <vt:lpstr>    RINNOVABILI</vt:lpstr>
      <vt:lpstr>    NUKE e HYDRO</vt:lpstr>
      <vt:lpstr>         EMISSIONI</vt:lpstr>
      <vt:lpstr>        INTERVENTI PER RIDURRE EMISSIONI</vt:lpstr>
      <vt:lpstr>Presentazione standard di PowerPoint</vt:lpstr>
      <vt:lpstr>Closed Product Cycle: Ecologically Neutral and Sustainable</vt:lpstr>
      <vt:lpstr>Cicli Aperti</vt:lpstr>
      <vt:lpstr>Schematizzazione di un SE a ciclo aperto </vt:lpstr>
      <vt:lpstr>Presentazione standard di PowerPoint</vt:lpstr>
      <vt:lpstr>Schematizzazione di un SE a ciclo chiuso  </vt:lpstr>
      <vt:lpstr>L’era della diversificazione delle fonti e dei vettori energetici </vt:lpstr>
      <vt:lpstr>          USI FINALI                  Un settore cruciale: i TRASPORTI</vt:lpstr>
      <vt:lpstr>        COMPENSAZIONE</vt:lpstr>
      <vt:lpstr>       ANCORA PETROLIO</vt:lpstr>
      <vt:lpstr>Presentazione standard di PowerPoint</vt:lpstr>
      <vt:lpstr>              MODELLO REALISTICO E VIRTUOSO</vt:lpstr>
      <vt:lpstr>         VEICOLI ELETTRICI</vt:lpstr>
      <vt:lpstr>         L’EFFICIENZA IL FATTORE PIU’ EFFICACE</vt:lpstr>
      <vt:lpstr>RINNOVABILI          ALEATORIE E DISCONTINUE                        Batterie = Accumulo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EXCO 2019    </dc:title>
  <dc:creator>Vincenzo Naso</dc:creator>
  <cp:lastModifiedBy>Vincenzo Naso</cp:lastModifiedBy>
  <cp:revision>33</cp:revision>
  <dcterms:created xsi:type="dcterms:W3CDTF">2019-05-16T08:19:13Z</dcterms:created>
  <dcterms:modified xsi:type="dcterms:W3CDTF">2019-05-17T08:48:44Z</dcterms:modified>
</cp:coreProperties>
</file>