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965" r:id="rId2"/>
    <p:sldId id="966" r:id="rId3"/>
    <p:sldId id="967" r:id="rId4"/>
    <p:sldId id="968" r:id="rId5"/>
    <p:sldId id="969" r:id="rId6"/>
    <p:sldId id="970" r:id="rId7"/>
    <p:sldId id="971" r:id="rId8"/>
    <p:sldId id="972" r:id="rId9"/>
    <p:sldId id="973" r:id="rId10"/>
    <p:sldId id="974" r:id="rId11"/>
    <p:sldId id="975" r:id="rId12"/>
    <p:sldId id="976" r:id="rId13"/>
    <p:sldId id="977" r:id="rId14"/>
    <p:sldId id="978" r:id="rId15"/>
    <p:sldId id="981" r:id="rId16"/>
    <p:sldId id="979" r:id="rId17"/>
    <p:sldId id="982" r:id="rId18"/>
    <p:sldId id="983" r:id="rId19"/>
    <p:sldId id="984" r:id="rId20"/>
  </p:sldIdLst>
  <p:sldSz cx="9144000" cy="6858000" type="screen4x3"/>
  <p:notesSz cx="6662738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simo Scalia" initials="MS" lastIdx="1" clrIdx="0">
    <p:extLst>
      <p:ext uri="{19B8F6BF-5375-455C-9EA6-DF929625EA0E}">
        <p15:presenceInfo xmlns:p15="http://schemas.microsoft.com/office/powerpoint/2012/main" userId="S::massimo.scalia@uniroma1.it::c3d91f53-d1d0-40f8-9eb9-8f929af0e4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265" autoAdjust="0"/>
  </p:normalViewPr>
  <p:slideViewPr>
    <p:cSldViewPr>
      <p:cViewPr>
        <p:scale>
          <a:sx n="57" d="100"/>
          <a:sy n="57" d="100"/>
        </p:scale>
        <p:origin x="884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2B5717-C30E-48FC-A178-39F0EADFE58A}" type="datetimeFigureOut">
              <a:rPr lang="it-IT"/>
              <a:pPr>
                <a:defRPr/>
              </a:pPr>
              <a:t>09/10/2020</a:t>
            </a:fld>
            <a:endParaRPr lang="it-IT"/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91598C-81A5-4712-87E5-C98BF0A307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10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93" tIns="45346" rIns="90693" bIns="45346" numCol="1" anchor="t" anchorCtr="0" compatLnSpc="1">
            <a:prstTxWarp prst="textNoShape">
              <a:avLst/>
            </a:prstTxWarp>
          </a:bodyPr>
          <a:lstStyle>
            <a:lvl1pPr defTabSz="906463">
              <a:defRPr sz="11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93" tIns="45346" rIns="90693" bIns="45346" numCol="1" anchor="t" anchorCtr="0" compatLnSpc="1">
            <a:prstTxWarp prst="textNoShape">
              <a:avLst/>
            </a:prstTxWarp>
          </a:bodyPr>
          <a:lstStyle>
            <a:lvl1pPr algn="r" defTabSz="906463">
              <a:defRPr sz="11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0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93" tIns="45346" rIns="90693" bIns="453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93" tIns="45346" rIns="90693" bIns="45346" numCol="1" anchor="b" anchorCtr="0" compatLnSpc="1">
            <a:prstTxWarp prst="textNoShape">
              <a:avLst/>
            </a:prstTxWarp>
          </a:bodyPr>
          <a:lstStyle>
            <a:lvl1pPr defTabSz="906463">
              <a:defRPr sz="11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93" tIns="45346" rIns="90693" bIns="45346" numCol="1" anchor="b" anchorCtr="0" compatLnSpc="1">
            <a:prstTxWarp prst="textNoShape">
              <a:avLst/>
            </a:prstTxWarp>
          </a:bodyPr>
          <a:lstStyle>
            <a:lvl1pPr algn="r" defTabSz="906463">
              <a:defRPr sz="1100"/>
            </a:lvl1pPr>
          </a:lstStyle>
          <a:p>
            <a:pPr>
              <a:defRPr/>
            </a:pPr>
            <a:fld id="{A60438BC-21B2-4F17-96BF-5AB805CAA8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279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206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E1E1F-7FAC-4A2B-81AA-01C689BC24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82794-E943-415D-8B31-3E2F808C47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06662-5812-495D-B64B-58F50D9F31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A5E4A-C257-4183-910D-9C5041C0BA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512A5-2BF3-4418-A845-AA0DA9D843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C1F7A-B300-49A8-88C1-4BDC0B0E7E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A43FF-AB18-4D00-8551-8873AA31E6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A1CF5-C65C-4A74-AB2D-A48DB328AC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47FBB-34CB-4D26-8720-0FD45DA9A0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5EEAC-F5C6-47BC-9287-D49F34ABE7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B67C3-8389-46E6-8C96-E35D8F8DD8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6710BC5-A007-43E6-B2D6-496CD08099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1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0BF76EF-C951-4891-A403-BF1CF4C60FB9}"/>
              </a:ext>
            </a:extLst>
          </p:cNvPr>
          <p:cNvSpPr/>
          <p:nvPr/>
        </p:nvSpPr>
        <p:spPr>
          <a:xfrm>
            <a:off x="755576" y="1009844"/>
            <a:ext cx="7992888" cy="510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SENATO</a:t>
            </a:r>
            <a:endParaRPr lang="it-IT" sz="16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STRATEGIA INDUSTRIALE PER L’IDROGENO VERDE</a:t>
            </a:r>
            <a:b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Lunedì 5 ottobre 2020, 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 Zuccari, Palazzo Giustiniani - Via della Dogana Vecchia, 29, Roma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it-IT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40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Può essere l’Italia hub europeo per l’idrogeno verde?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Massimo Scalia </a:t>
            </a:r>
            <a:endParaRPr lang="it-IT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Interuniversitario di Ricerca per lo Sviluppo Sostenibile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(CIRPS)</a:t>
            </a:r>
            <a:endParaRPr lang="it-IT" sz="18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2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1599129-0CA3-48CD-8050-B3A012B0A924}"/>
              </a:ext>
            </a:extLst>
          </p:cNvPr>
          <p:cNvSpPr/>
          <p:nvPr/>
        </p:nvSpPr>
        <p:spPr>
          <a:xfrm>
            <a:off x="251519" y="476672"/>
            <a:ext cx="8496945" cy="5774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Alcuni passaggi della strategia H2 tedesca</a:t>
            </a:r>
            <a:endParaRPr lang="it-IT" sz="3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ts val="1100"/>
              <a:buFont typeface="Bookman Old Style" panose="02050604050505020204" pitchFamily="18" charset="0"/>
              <a:buChar char="-"/>
            </a:pPr>
            <a:r>
              <a:rPr lang="it-IT" sz="25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25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Solo l’idrogeno prodotto dalle rinnovabili (idrogeno ‘verde’) è sostenibile nel lungo termine</a:t>
            </a:r>
            <a:r>
              <a:rPr lang="it-IT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it-IT" sz="2500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alternatività tra produzione di idrogeno verde</a:t>
            </a:r>
            <a:r>
              <a:rPr lang="it-IT" sz="25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500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investimenti nella CCS (</a:t>
            </a:r>
            <a:r>
              <a:rPr lang="it-IT" sz="25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Capture</a:t>
            </a:r>
            <a:r>
              <a:rPr lang="it-IT" sz="25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 and Storage</a:t>
            </a:r>
            <a:r>
              <a:rPr lang="it-IT" sz="2500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500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ts val="1100"/>
              <a:buFont typeface="Bookman Old Style" panose="02050604050505020204" pitchFamily="18" charset="0"/>
              <a:buChar char="-"/>
            </a:pPr>
            <a:r>
              <a:rPr lang="it-IT" sz="2500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Intervenire da subito nei settori </a:t>
            </a:r>
            <a:r>
              <a:rPr lang="it-IT" sz="25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dove è più difficile la decarbonizzazione </a:t>
            </a:r>
            <a:r>
              <a:rPr lang="it-IT" sz="2500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acciaio, chimica, aree del trasporto – dove l’idrogeno verde può essere sia </a:t>
            </a:r>
            <a:r>
              <a:rPr lang="it-IT" sz="25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 prima</a:t>
            </a:r>
            <a:r>
              <a:rPr lang="it-IT" sz="2500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posto dei fossili che alternativa per il trasporto dell’energia</a:t>
            </a:r>
            <a:endParaRPr lang="it-IT" sz="2500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73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6729444-4D17-45F0-9F47-9B134CAC619E}"/>
              </a:ext>
            </a:extLst>
          </p:cNvPr>
          <p:cNvSpPr/>
          <p:nvPr/>
        </p:nvSpPr>
        <p:spPr>
          <a:xfrm>
            <a:off x="323528" y="404664"/>
            <a:ext cx="8496944" cy="5732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00"/>
              </a:spcAft>
              <a:buSzPts val="1100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(segue) </a:t>
            </a: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Alcuni passaggi della strategia H2 tedesca </a:t>
            </a:r>
            <a:endParaRPr lang="it-IT" sz="3200" dirty="0">
              <a:solidFill>
                <a:schemeClr val="tx2">
                  <a:lumMod val="20000"/>
                  <a:lumOff val="8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ts val="1100"/>
              <a:buFont typeface="Bookman Old Style" panose="02050604050505020204" pitchFamily="18" charset="0"/>
              <a:buChar char="-"/>
            </a:pPr>
            <a:r>
              <a:rPr lang="it-IT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Sviluppo: della </a:t>
            </a:r>
            <a:r>
              <a:rPr lang="it-IT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sicurezza e della qualità delle infrastrutture</a:t>
            </a:r>
            <a:r>
              <a:rPr lang="it-IT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produzione, trasporto e accumulo dell’idrogeno; del </a:t>
            </a:r>
            <a:r>
              <a:rPr lang="it-IT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controllo</a:t>
            </a:r>
            <a:r>
              <a:rPr lang="it-IT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delle proprietà chimico-fisiche   dell’idrogeno;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SzPts val="1100"/>
              <a:buFont typeface="Bookman Old Style" panose="02050604050505020204" pitchFamily="18" charset="0"/>
              <a:buChar char="-"/>
            </a:pPr>
            <a:r>
              <a:rPr lang="it-IT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supportare </a:t>
            </a:r>
            <a:r>
              <a:rPr lang="it-IT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ricerca, progettazione e personale qualificato</a:t>
            </a:r>
            <a:r>
              <a:rPr lang="it-IT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i processi di trasformazione </a:t>
            </a:r>
            <a:r>
              <a:rPr lang="it-IT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dialogo con mondo economico, scienza e cittadini</a:t>
            </a:r>
            <a:r>
              <a:rPr lang="it-IT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it-IT" sz="2400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ts val="1100"/>
              <a:buFont typeface="Bookman Old Style" panose="02050604050505020204" pitchFamily="18" charset="0"/>
              <a:buChar char="-"/>
            </a:pPr>
            <a:r>
              <a:rPr lang="it-IT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rilevanti quantitativi di idrogeno</a:t>
            </a:r>
            <a:r>
              <a:rPr lang="it-IT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che la Germania dovrà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importare</a:t>
            </a:r>
            <a:r>
              <a:rPr lang="it-IT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nel medio e lungo termine</a:t>
            </a:r>
            <a:r>
              <a:rPr lang="it-IT" sz="24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5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500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42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0A7A42D-B53F-4F34-88E9-07170A3DF8F7}"/>
              </a:ext>
            </a:extLst>
          </p:cNvPr>
          <p:cNvSpPr/>
          <p:nvPr/>
        </p:nvSpPr>
        <p:spPr>
          <a:xfrm>
            <a:off x="611560" y="692696"/>
            <a:ext cx="7992888" cy="589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it-IT" sz="3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Obiettivi del PNIEC tedesco </a:t>
            </a:r>
            <a:r>
              <a:rPr lang="it-IT" sz="3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2030</a:t>
            </a:r>
            <a:endParaRPr lang="it-IT" sz="3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Riduzione</a:t>
            </a:r>
            <a:r>
              <a:rPr lang="it-IT" sz="2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delle emissioni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GHG</a:t>
            </a:r>
            <a:r>
              <a:rPr lang="it-IT" sz="2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55% </a:t>
            </a:r>
            <a:r>
              <a:rPr lang="it-IT" sz="2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(rispetto al 1990)</a:t>
            </a: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it-IT" sz="28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Riduzioni dei consumi finali</a:t>
            </a:r>
            <a:r>
              <a:rPr lang="it-IT" sz="2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- 30%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it-IT" sz="2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Copertura con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</a:t>
            </a:r>
            <a:r>
              <a:rPr lang="it-IT" sz="2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dei </a:t>
            </a:r>
            <a:r>
              <a:rPr lang="it-IT" sz="28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consumi finali totali</a:t>
            </a:r>
            <a:r>
              <a:rPr lang="it-IT" sz="2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30%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it-IT" sz="2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Copertura con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</a:t>
            </a:r>
            <a:r>
              <a:rPr lang="it-IT" sz="2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dei </a:t>
            </a:r>
            <a:r>
              <a:rPr lang="it-IT" sz="28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consumi elettrici</a:t>
            </a:r>
            <a:r>
              <a:rPr lang="it-IT" sz="2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65%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231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1878D60-ED11-4D96-9E66-7842724B0870}"/>
              </a:ext>
            </a:extLst>
          </p:cNvPr>
          <p:cNvSpPr/>
          <p:nvPr/>
        </p:nvSpPr>
        <p:spPr>
          <a:xfrm>
            <a:off x="539552" y="764704"/>
            <a:ext cx="8208912" cy="5236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Sviluppo delle FER per gli obiettivi 2030 (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Germania, </a:t>
            </a: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aggiuntivi rispetto al 2018</a:t>
            </a: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6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Eolico</a:t>
            </a:r>
            <a:r>
              <a:rPr lang="en-US" sz="2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onshore</a:t>
            </a:r>
            <a:r>
              <a:rPr lang="en-US" sz="2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 – 71 GW</a:t>
            </a:r>
            <a:r>
              <a:rPr lang="en-US" sz="2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6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Eolico</a:t>
            </a:r>
            <a:r>
              <a:rPr lang="en-US" sz="2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offshore:</a:t>
            </a:r>
            <a:r>
              <a:rPr lang="en-US" sz="2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GW</a:t>
            </a:r>
            <a:endParaRPr lang="it-IT" sz="2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Solare </a:t>
            </a:r>
            <a:r>
              <a:rPr lang="en-US" sz="26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fotovoltaico</a:t>
            </a:r>
            <a:r>
              <a:rPr lang="en-US" sz="2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 – 110 GW</a:t>
            </a:r>
            <a:endParaRPr lang="it-IT" sz="2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6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Eolico</a:t>
            </a:r>
            <a:r>
              <a:rPr lang="en-US" sz="2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6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solare</a:t>
            </a:r>
            <a:r>
              <a:rPr lang="en-US" sz="2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187 – 201 GW </a:t>
            </a:r>
            <a:r>
              <a:rPr lang="en-US" sz="2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(104 GW </a:t>
            </a:r>
            <a:r>
              <a:rPr lang="en-US" sz="26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</a:t>
            </a:r>
            <a:r>
              <a:rPr lang="en-US" sz="2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2018)</a:t>
            </a:r>
            <a:endParaRPr lang="it-IT" sz="2600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l’idrogeno verde</a:t>
            </a:r>
            <a:r>
              <a:rPr lang="it-IT" sz="2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GW </a:t>
            </a:r>
            <a:r>
              <a:rPr lang="it-IT" sz="2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2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elettrolizzatori</a:t>
            </a:r>
            <a:r>
              <a:rPr lang="it-IT" sz="2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entro il 2030;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GW </a:t>
            </a:r>
            <a:r>
              <a:rPr lang="it-IT" sz="2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entro il 2035-40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761213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3C538E0-4314-441A-A2B1-963C3319C66F}"/>
              </a:ext>
            </a:extLst>
          </p:cNvPr>
          <p:cNvSpPr/>
          <p:nvPr/>
        </p:nvSpPr>
        <p:spPr>
          <a:xfrm>
            <a:off x="0" y="404665"/>
            <a:ext cx="8964488" cy="5972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it-IT" sz="8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45720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0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METTERSI AL PASSO CON LA GERMANIA </a:t>
            </a:r>
          </a:p>
          <a:p>
            <a:pPr marL="45720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b="1" dirty="0">
                <a:latin typeface="Bookman Old Style" panose="02050604050505020204" pitchFamily="18" charset="0"/>
              </a:rPr>
              <a:t>La Germania punta quasi a un raddoppio entro il 2030 del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mix solare PV + eolico </a:t>
            </a:r>
            <a:r>
              <a:rPr lang="it-IT" sz="2400" b="1" dirty="0">
                <a:latin typeface="Bookman Old Style" panose="02050604050505020204" pitchFamily="18" charset="0"/>
              </a:rPr>
              <a:t>rispetto al 2018 (più 80-100 GW) </a:t>
            </a:r>
          </a:p>
          <a:p>
            <a:pPr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b="1" dirty="0">
                <a:latin typeface="Bookman Old Style" panose="02050604050505020204" pitchFamily="18" charset="0"/>
              </a:rPr>
              <a:t>L’Italia parte più in basso – 30 GW al 2018 – ma un incremento di </a:t>
            </a: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60 GW </a:t>
            </a:r>
          </a:p>
          <a:p>
            <a:pPr marL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è alla portata del complesso industriale del Paese</a:t>
            </a:r>
            <a:r>
              <a:rPr lang="it-IT" sz="2400" b="1" dirty="0">
                <a:latin typeface="Bookman Old Style" panose="02050604050505020204" pitchFamily="18" charset="0"/>
              </a:rPr>
              <a:t>.</a:t>
            </a:r>
          </a:p>
          <a:p>
            <a:pPr marL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b="1" dirty="0">
                <a:latin typeface="Bookman Old Style" panose="02050604050505020204" pitchFamily="18" charset="0"/>
              </a:rPr>
              <a:t> Come anche gli obiettivi per l’idrogeno verde</a:t>
            </a:r>
            <a:r>
              <a:rPr lang="it-IT" dirty="0">
                <a:latin typeface="Bookman Old Style" panose="02050604050505020204" pitchFamily="18" charset="0"/>
              </a:rPr>
              <a:t>:</a:t>
            </a:r>
            <a:endParaRPr lang="it-IT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GW </a:t>
            </a:r>
            <a:r>
              <a:rPr lang="it-IT" sz="24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elettrolizzatori entro il 2030, i primi due entro tre anni;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GW entro il 2035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931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C3215A1-E3D3-4A35-B9DE-CF2D405D7E4D}"/>
              </a:ext>
            </a:extLst>
          </p:cNvPr>
          <p:cNvSpPr/>
          <p:nvPr/>
        </p:nvSpPr>
        <p:spPr>
          <a:xfrm>
            <a:off x="539552" y="404664"/>
            <a:ext cx="8136904" cy="597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siamo davvero all’altezza?</a:t>
            </a:r>
          </a:p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it-IT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gli obiettivi energia-clima al 2030 e al 2050 </a:t>
            </a:r>
          </a:p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DOBBIAMO tutti</a:t>
            </a:r>
            <a:r>
              <a:rPr lang="it-IT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it-IT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 fronte alle drammatiche conseguenze del 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warming</a:t>
            </a:r>
            <a:r>
              <a:rPr lang="it-IT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it-IT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Siamo </a:t>
            </a:r>
            <a:r>
              <a:rPr lang="it-IT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po’ tutti – UE, Mondo –</a:t>
            </a:r>
            <a:r>
              <a:rPr lang="it-IT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b="1" i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200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poco più che al primo tratto di un cammino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Un cammino difficile</a:t>
            </a:r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enormi </a:t>
            </a:r>
            <a:r>
              <a:rPr lang="it-IT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spazi di iniziativa, di realizzazioni e di mercato</a:t>
            </a:r>
            <a:r>
              <a:rPr lang="it-IT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dilatati</a:t>
            </a:r>
            <a:r>
              <a:rPr lang="it-IT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come mai prima della pandemia, dalla </a:t>
            </a:r>
            <a:r>
              <a:rPr lang="it-IT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larghezza, in particolare per l’Italia, del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recovery fund</a:t>
            </a:r>
            <a:r>
              <a:rPr lang="it-IT" sz="2400" b="1" i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it-IT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PATTO DI PRESENTARE AL PIÙ PRESTO PROGETTI CREDIBILI E A LIVELLO DI PREFATTIBILITÀ</a:t>
            </a:r>
            <a:r>
              <a:rPr lang="it-IT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2400" i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9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5459235-A7D3-40C2-B147-89BA8243C96D}"/>
              </a:ext>
            </a:extLst>
          </p:cNvPr>
          <p:cNvSpPr/>
          <p:nvPr/>
        </p:nvSpPr>
        <p:spPr>
          <a:xfrm>
            <a:off x="-108520" y="476672"/>
            <a:ext cx="8928992" cy="6531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METTERSI AL PASSO CON LA GERMANIA</a:t>
            </a:r>
          </a:p>
          <a:p>
            <a:pPr marL="45720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30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Che cosa fare?</a:t>
            </a:r>
          </a:p>
          <a:p>
            <a:pPr marL="8001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sz="30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Riscrivere il PNIEC</a:t>
            </a:r>
            <a:r>
              <a:rPr lang="it-IT" sz="2400" dirty="0">
                <a:latin typeface="Bookman Old Style" panose="02050604050505020204" pitchFamily="18" charset="0"/>
              </a:rPr>
              <a:t>, imbarazzante per la modestia dei suoi obiettivi </a:t>
            </a:r>
            <a:r>
              <a:rPr lang="it-IT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il Parlamento UE parla addirittura di una riduzione dei GHG del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60%</a:t>
            </a:r>
            <a:r>
              <a:rPr lang="it-IT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il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2030</a:t>
            </a:r>
            <a:r>
              <a:rPr lang="it-IT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it-IT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adeguandolo </a:t>
            </a:r>
            <a:r>
              <a:rPr lang="it-IT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 cifre precedenti;</a:t>
            </a:r>
          </a:p>
          <a:p>
            <a:pPr marL="80010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it-IT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Varare una </a:t>
            </a:r>
            <a:r>
              <a:rPr lang="it-IT" sz="30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strategia nazionale per l’idrogeno verde</a:t>
            </a:r>
            <a:r>
              <a:rPr lang="it-IT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74295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Stanziare un </a:t>
            </a:r>
            <a:r>
              <a:rPr lang="it-IT" sz="24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investimento proporzionale a quello tedesco</a:t>
            </a:r>
            <a:r>
              <a:rPr lang="it-IT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nove mld di euro – vale a dire </a:t>
            </a:r>
          </a:p>
          <a:p>
            <a:pPr marL="45720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miliardi di euro</a:t>
            </a:r>
          </a:p>
          <a:p>
            <a:pPr marL="7429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it-IT" sz="16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47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89395D9-970E-4FB9-A154-1C54A92FDF9D}"/>
              </a:ext>
            </a:extLst>
          </p:cNvPr>
          <p:cNvSpPr/>
          <p:nvPr/>
        </p:nvSpPr>
        <p:spPr>
          <a:xfrm>
            <a:off x="251520" y="548681"/>
            <a:ext cx="8568952" cy="552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METTERSI AL PASSO CON LA GERMANIA</a:t>
            </a:r>
          </a:p>
          <a:p>
            <a:pPr marL="457200" algn="ctr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it-IT" sz="25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Che cosa fare, oltre ai necessari passaggi parlamentari?</a:t>
            </a:r>
          </a:p>
          <a:p>
            <a:pPr marL="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2200" b="1" dirty="0">
                <a:latin typeface="Bookman Old Style" panose="02050604050505020204" pitchFamily="18" charset="0"/>
              </a:rPr>
              <a:t>Attivare un tavolo della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Conferenza Stato–Regioni </a:t>
            </a:r>
            <a:r>
              <a:rPr lang="it-IT" sz="2200" b="1" dirty="0">
                <a:latin typeface="Bookman Old Style" panose="02050604050505020204" pitchFamily="18" charset="0"/>
              </a:rPr>
              <a:t>per la valutazione della strategia,   per un accordo su programmi e progetti;</a:t>
            </a:r>
          </a:p>
          <a:p>
            <a:pPr marL="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2200" b="1" dirty="0">
                <a:latin typeface="Bookman Old Style" panose="02050604050505020204" pitchFamily="18" charset="0"/>
              </a:rPr>
              <a:t>Istituire una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«conferenza permanente»</a:t>
            </a:r>
            <a:r>
              <a:rPr lang="it-IT" sz="2200" b="1" dirty="0">
                <a:latin typeface="Bookman Old Style" panose="02050604050505020204" pitchFamily="18" charset="0"/>
              </a:rPr>
              <a:t> per la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ricerca</a:t>
            </a:r>
            <a:r>
              <a:rPr lang="it-IT" sz="2200" b="1" dirty="0">
                <a:latin typeface="Bookman Old Style" panose="02050604050505020204" pitchFamily="18" charset="0"/>
              </a:rPr>
              <a:t> e l’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innovazione </a:t>
            </a:r>
            <a:r>
              <a:rPr lang="it-IT" sz="2200" b="1" dirty="0">
                <a:latin typeface="Bookman Old Style" panose="02050604050505020204" pitchFamily="18" charset="0"/>
              </a:rPr>
              <a:t>sul «sistema idrogeno» con le Università, CNR, ENEA e laboratori;</a:t>
            </a:r>
          </a:p>
          <a:p>
            <a:pPr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Due tavoli di confronto</a:t>
            </a:r>
            <a:r>
              <a:rPr lang="it-IT" sz="2200" b="1" dirty="0">
                <a:latin typeface="Bookman Old Style" panose="02050604050505020204" pitchFamily="18" charset="0"/>
              </a:rPr>
              <a:t>: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PMI</a:t>
            </a:r>
            <a:r>
              <a:rPr lang="it-IT" sz="2200" b="1" dirty="0">
                <a:latin typeface="Bookman Old Style" panose="02050604050505020204" pitchFamily="18" charset="0"/>
              </a:rPr>
              <a:t> dei settori coinvolti;  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grandi enti energetici </a:t>
            </a:r>
            <a:r>
              <a:rPr lang="it-IT" sz="2200" b="1" dirty="0">
                <a:latin typeface="Bookman Old Style" panose="02050604050505020204" pitchFamily="18" charset="0"/>
              </a:rPr>
              <a:t>e industria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metalmeccanica</a:t>
            </a:r>
            <a:r>
              <a:rPr lang="it-IT" sz="2200" b="1" dirty="0">
                <a:latin typeface="Bookman Old Style" panose="02050604050505020204" pitchFamily="18" charset="0"/>
              </a:rPr>
              <a:t>, per verificare i loro impegni nella strategia.</a:t>
            </a:r>
          </a:p>
        </p:txBody>
      </p:sp>
    </p:spTree>
    <p:extLst>
      <p:ext uri="{BB962C8B-B14F-4D97-AF65-F5344CB8AC3E}">
        <p14:creationId xmlns:p14="http://schemas.microsoft.com/office/powerpoint/2010/main" val="3298211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C5CA0E4-89B4-4ED9-8EF9-67212A05461E}"/>
              </a:ext>
            </a:extLst>
          </p:cNvPr>
          <p:cNvSpPr/>
          <p:nvPr/>
        </p:nvSpPr>
        <p:spPr>
          <a:xfrm>
            <a:off x="539552" y="332656"/>
            <a:ext cx="8424936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2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12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sz="3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Distretti delle rinnovabili</a:t>
            </a:r>
            <a:r>
              <a:rPr lang="it-IT" sz="3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it-IT" sz="20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(Tavolo Conferenza Stato-Regioni)</a:t>
            </a:r>
          </a:p>
          <a:p>
            <a:pPr algn="ctr"/>
            <a:endParaRPr lang="it-IT" sz="12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it-IT" sz="2500" b="1" i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Distretti industriali</a:t>
            </a:r>
            <a:r>
              <a:rPr lang="it-IT" sz="25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 scala almeno provinciale, attrezzati e dedicati alla </a:t>
            </a:r>
            <a:r>
              <a:rPr lang="it-IT" sz="25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produzione di componenti e sistemi per l’utilizzo delle FER e per la produzione di idrogeno verde </a:t>
            </a:r>
            <a:r>
              <a:rPr lang="it-IT" sz="25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(elettrolizzatori)</a:t>
            </a:r>
            <a:r>
              <a:rPr lang="it-IT" sz="2500" i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it-IT" sz="1200" i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5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500" b="1" i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distretto</a:t>
            </a:r>
            <a:r>
              <a:rPr lang="it-IT" sz="25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deve:</a:t>
            </a:r>
          </a:p>
          <a:p>
            <a:r>
              <a:rPr lang="it-IT" sz="25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poter fruire dell’apporto delle </a:t>
            </a:r>
            <a:r>
              <a:rPr lang="it-IT" sz="25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it-IT" sz="25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dei </a:t>
            </a:r>
            <a:r>
              <a:rPr lang="it-IT" sz="25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laboratori di ricerca presenti nel suo territorio</a:t>
            </a:r>
            <a:r>
              <a:rPr lang="it-IT" sz="25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it-IT" sz="9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25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svolgere verso i cittadini la funzione di </a:t>
            </a:r>
            <a:r>
              <a:rPr lang="it-IT" sz="25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sportello informativo</a:t>
            </a:r>
            <a:r>
              <a:rPr lang="it-IT" sz="25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anche per gli aspetti finanziari, e </a:t>
            </a:r>
            <a:r>
              <a:rPr lang="it-IT" sz="25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promozionale</a:t>
            </a:r>
            <a:r>
              <a:rPr lang="it-IT" sz="25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dell’attività produttiva e di ricerca.</a:t>
            </a:r>
            <a:endParaRPr lang="it-IT" sz="2500" dirty="0"/>
          </a:p>
          <a:p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466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97222F1-E75B-406A-BD90-DC7BC54BF80A}"/>
              </a:ext>
            </a:extLst>
          </p:cNvPr>
          <p:cNvSpPr/>
          <p:nvPr/>
        </p:nvSpPr>
        <p:spPr>
          <a:xfrm>
            <a:off x="611560" y="404664"/>
            <a:ext cx="8136904" cy="6182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4000"/>
              </a:lnSpc>
              <a:spcAft>
                <a:spcPts val="600"/>
              </a:spcAft>
            </a:pPr>
            <a:r>
              <a:rPr lang="it-IT" sz="3200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GRANDE PROGETTO COMUNE UE</a:t>
            </a:r>
            <a:endParaRPr lang="it-IT" sz="8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4000"/>
              </a:lnSpc>
              <a:spcAft>
                <a:spcPts val="900"/>
              </a:spcAft>
            </a:pPr>
            <a:r>
              <a:rPr lang="it-IT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 del Governo, in particolare con i Paesi dell’area mediterranea, per </a:t>
            </a:r>
            <a:r>
              <a:rPr lang="it-IT" sz="20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progetto UE, a valere sul recovery fund, per la diffusione nei Paesi </a:t>
            </a:r>
            <a:r>
              <a:rPr lang="it-IT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dell’</a:t>
            </a:r>
            <a:r>
              <a:rPr lang="it-IT" sz="2400" b="1" i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</a:t>
            </a:r>
            <a:r>
              <a:rPr lang="it-IT" sz="2400" i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delle tecnologie legate alle fonti rinnovabili e alla produzione dell’idrogeno verde. </a:t>
            </a:r>
          </a:p>
          <a:p>
            <a:pPr lvl="0" algn="just">
              <a:lnSpc>
                <a:spcPct val="114000"/>
              </a:lnSpc>
              <a:spcAft>
                <a:spcPts val="900"/>
              </a:spcAft>
            </a:pPr>
            <a:r>
              <a:rPr lang="it-IT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Disponibilità di </a:t>
            </a:r>
            <a:r>
              <a:rPr lang="it-IT" sz="20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acqua potabile</a:t>
            </a:r>
            <a:r>
              <a:rPr lang="it-IT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energia elettrica</a:t>
            </a:r>
            <a:r>
              <a:rPr lang="it-IT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sistemi di refrigerazione</a:t>
            </a:r>
            <a:r>
              <a:rPr lang="it-IT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cura delle persone</a:t>
            </a:r>
            <a:r>
              <a:rPr lang="it-IT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svolta epocale </a:t>
            </a:r>
            <a:r>
              <a:rPr lang="it-IT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le popolazioni afflitte da sete e fame – </a:t>
            </a:r>
            <a:r>
              <a:rPr lang="it-IT" sz="20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milioni i bambini sottonutriti dell’area del Sahel.</a:t>
            </a:r>
          </a:p>
          <a:p>
            <a:pPr lvl="0" algn="just">
              <a:lnSpc>
                <a:spcPct val="114000"/>
              </a:lnSpc>
              <a:spcAft>
                <a:spcPts val="900"/>
              </a:spcAft>
            </a:pPr>
            <a:r>
              <a:rPr lang="it-IT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passo fondamentale rispetto alla </a:t>
            </a:r>
            <a:r>
              <a:rPr lang="it-IT" sz="20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regolazione dei flussi di immigrazione.</a:t>
            </a:r>
            <a:r>
              <a:rPr lang="it-IT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4000"/>
              </a:lnSpc>
              <a:spcAft>
                <a:spcPts val="600"/>
              </a:spcAft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dimensione politica condivisa </a:t>
            </a:r>
            <a:r>
              <a:rPr lang="it-IT" sz="20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la UE</a:t>
            </a:r>
            <a:r>
              <a:rPr lang="it-IT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come vagheggiavano i “padri fondatori”, al posto delle logore e costose politiche “imperiali”, intrise di ingiustizia e di sangue</a:t>
            </a:r>
            <a:r>
              <a:rPr lang="it-IT" sz="2000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5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36879FE-CA19-44FF-B84E-1B510AA1B253}"/>
              </a:ext>
            </a:extLst>
          </p:cNvPr>
          <p:cNvSpPr/>
          <p:nvPr/>
        </p:nvSpPr>
        <p:spPr>
          <a:xfrm>
            <a:off x="827584" y="620688"/>
            <a:ext cx="7704856" cy="5496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Primi anni 2000, il lancio dell’idrogeno</a:t>
            </a:r>
            <a:endParaRPr lang="it-IT" sz="1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 Hoffman: “L’era dell’idrogeno”, rieditato nel 2002 (Muzio)</a:t>
            </a:r>
            <a:endParaRPr lang="it-IT" sz="24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Jeremy Rifkin: “Economia all’idrogeno”, Mondadori 2002</a:t>
            </a:r>
            <a:endParaRPr lang="it-IT" sz="24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CIRPS, Aula Magna del CNR, Roma – novembre 2002</a:t>
            </a:r>
            <a:r>
              <a:rPr lang="it-IT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“Le prospettive del sistema idrogeno”, Vincenzo Naso</a:t>
            </a:r>
            <a:endParaRPr lang="it-IT" sz="1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Commissione UE: rapporto maggio 2003  </a:t>
            </a:r>
            <a:endParaRPr lang="it-IT" sz="32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“L’idrogeno e le pile a combustibile” </a:t>
            </a:r>
            <a:endParaRPr lang="it-IT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0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F5D7262-C03F-4068-BB34-AA8F69BFE06C}"/>
              </a:ext>
            </a:extLst>
          </p:cNvPr>
          <p:cNvSpPr/>
          <p:nvPr/>
        </p:nvSpPr>
        <p:spPr>
          <a:xfrm>
            <a:off x="611560" y="620688"/>
            <a:ext cx="8208912" cy="5748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acque si richiusero…</a:t>
            </a:r>
            <a:endParaRPr lang="it-IT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Senza neanche il vapore azzurrino di una combustione pulita.</a:t>
            </a:r>
            <a:endParaRPr lang="it-IT" sz="24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PERCHÉ?</a:t>
            </a:r>
            <a:endParaRPr lang="it-IT" sz="3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Molte le ragioni, i grandi gestori dei combustibili fossili non hanno bisogno di qualcuno che insegni loro il mestiere, l’esclusione nel piano Usa 2009 dai cospicui finanziamenti per le FER</a:t>
            </a:r>
            <a:endParaRPr lang="it-IT" sz="24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endParaRPr lang="it-IT" sz="3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può essere sottovalutato </a:t>
            </a: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ruolo delle </a:t>
            </a:r>
            <a:r>
              <a:rPr lang="it-IT" sz="28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REGIONI</a:t>
            </a:r>
            <a:r>
              <a:rPr lang="it-IT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nella concorrenza con lo Stato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4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MONITO ANCHE PER L’OGGI</a:t>
            </a:r>
            <a:endParaRPr lang="it-IT" sz="28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5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988B012-D1E5-4711-A6A8-834A6BEBD1C9}"/>
              </a:ext>
            </a:extLst>
          </p:cNvPr>
          <p:cNvSpPr/>
          <p:nvPr/>
        </p:nvSpPr>
        <p:spPr>
          <a:xfrm>
            <a:off x="755576" y="476672"/>
            <a:ext cx="7992888" cy="561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 un fiume carsico …</a:t>
            </a:r>
            <a:endParaRPr lang="it-IT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it-IT" sz="22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Idrogeno</a:t>
            </a:r>
            <a:r>
              <a:rPr lang="it-IT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riemerge negli ultimi anni, riappare sui tavoli ministeriali e, negli ultimi mesi, gli eventi si affollano: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22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giugno</a:t>
            </a:r>
            <a:r>
              <a:rPr lang="it-IT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it-IT" sz="22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nationale</a:t>
            </a:r>
            <a:r>
              <a:rPr lang="it-IT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wasserstoffstrategie</a:t>
            </a:r>
            <a:r>
              <a:rPr lang="it-IT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all’interno del PNIEC tedesco</a:t>
            </a:r>
            <a:r>
              <a:rPr lang="it-IT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Peter </a:t>
            </a:r>
            <a:r>
              <a:rPr lang="it-IT" sz="22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Altmeier</a:t>
            </a:r>
            <a:r>
              <a:rPr lang="it-IT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Ministro per l’Economia, traduce in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miliardi di euro </a:t>
            </a:r>
            <a:r>
              <a:rPr lang="it-IT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l’impegno della Germania per diventare leader mondiale del settore; 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22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giugno</a:t>
            </a:r>
            <a:r>
              <a:rPr lang="it-IT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Il premier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</a:t>
            </a:r>
            <a:r>
              <a:rPr lang="it-IT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 affretta a celebrare l’importanza e la versatilità dell’idrogeno “pulito” in una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lettera a </a:t>
            </a:r>
            <a:r>
              <a:rPr lang="it-IT" sz="2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Macron</a:t>
            </a:r>
            <a:r>
              <a:rPr lang="it-IT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22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luglio</a:t>
            </a:r>
            <a:r>
              <a:rPr lang="it-IT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Commissione UE pubblica: “</a:t>
            </a:r>
            <a:r>
              <a:rPr lang="it-IT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2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hydrogen</a:t>
            </a:r>
            <a:r>
              <a:rPr lang="it-IT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strategy for a </a:t>
            </a:r>
            <a:r>
              <a:rPr lang="it-IT" sz="22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climate-neutral</a:t>
            </a:r>
            <a:r>
              <a:rPr lang="it-IT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Europe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041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ver der Publikation Die Nationale Wasserstoffstrategie">
            <a:extLst>
              <a:ext uri="{FF2B5EF4-FFF2-40B4-BE49-F238E27FC236}">
                <a16:creationId xmlns:a16="http://schemas.microsoft.com/office/drawing/2014/main" id="{2A095C0A-4C7B-4A0C-9F18-69D502A24A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49535"/>
            <a:ext cx="4104456" cy="5027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DC13120-6E0E-4313-B668-221989F86FC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49534"/>
            <a:ext cx="3764390" cy="5027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40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5ADFBBF-CC73-4F46-81FB-D38541A48A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7344816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51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222C4F3-E42B-4EA2-BF38-11798FFE3F31}"/>
              </a:ext>
            </a:extLst>
          </p:cNvPr>
          <p:cNvSpPr/>
          <p:nvPr/>
        </p:nvSpPr>
        <p:spPr>
          <a:xfrm>
            <a:off x="755576" y="764704"/>
            <a:ext cx="7992888" cy="5459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it-IT" sz="11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IRENA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l’Agenzia dei Paesi CESEC tra cui 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anche l’Italia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pubblica </a:t>
            </a:r>
            <a:r>
              <a:rPr lang="it-IT" sz="2200" b="1" i="1" dirty="0" err="1">
                <a:solidFill>
                  <a:schemeClr val="tx2">
                    <a:lumMod val="75000"/>
                  </a:schemeClr>
                </a:solidFill>
              </a:rPr>
              <a:t>Renewable</a:t>
            </a:r>
            <a:r>
              <a:rPr lang="it-IT" sz="2200" b="1" i="1" dirty="0">
                <a:solidFill>
                  <a:schemeClr val="tx2">
                    <a:lumMod val="75000"/>
                  </a:schemeClr>
                </a:solidFill>
              </a:rPr>
              <a:t> Energy Outlook</a:t>
            </a:r>
            <a:r>
              <a:rPr lang="it-IT" sz="2200" i="1" dirty="0"/>
              <a:t>, </a:t>
            </a:r>
            <a:r>
              <a:rPr lang="it-IT" sz="2200" dirty="0">
                <a:latin typeface="Bookman Old Style" panose="02050604050505020204" pitchFamily="18" charset="0"/>
              </a:rPr>
              <a:t>con previsioni che fanno impallidire quelle del CIRPS di vent’anni fa; ma è necessario un incremento degli investimenti di </a:t>
            </a:r>
            <a:r>
              <a:rPr lang="it-IT" sz="2200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78 mld di euro al 2030 </a:t>
            </a:r>
            <a:r>
              <a:rPr lang="it-IT" sz="2200" dirty="0">
                <a:latin typeface="Bookman Old Style" panose="02050604050505020204" pitchFamily="18" charset="0"/>
              </a:rPr>
              <a:t>affinché i Paesi CESEC abbiano un sistema energetico più </a:t>
            </a:r>
            <a:r>
              <a:rPr lang="it-IT" sz="2200" dirty="0" err="1">
                <a:latin typeface="Bookman Old Style" panose="02050604050505020204" pitchFamily="18" charset="0"/>
              </a:rPr>
              <a:t>decarbonizzato</a:t>
            </a:r>
            <a:r>
              <a:rPr lang="it-IT" sz="2200" dirty="0">
                <a:latin typeface="Bookman Old Style" panose="02050604050505020204" pitchFamily="18" charset="0"/>
              </a:rPr>
              <a:t> e a costi competitivi.</a:t>
            </a:r>
            <a:endParaRPr lang="it-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8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2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luglio</a:t>
            </a:r>
            <a:r>
              <a:rPr lang="it-IT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ACWA POWER</a:t>
            </a:r>
            <a:r>
              <a:rPr lang="it-IT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società del </a:t>
            </a:r>
            <a:r>
              <a:rPr lang="it-IT" sz="22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regno saudita</a:t>
            </a:r>
            <a:r>
              <a:rPr lang="it-IT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conclude il un accordo da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miliardi $ </a:t>
            </a:r>
            <a:r>
              <a:rPr lang="it-IT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realizzare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2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GW </a:t>
            </a:r>
            <a:r>
              <a:rPr lang="it-IT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2200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idrogeno verde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entro il </a:t>
            </a:r>
            <a:r>
              <a:rPr lang="it-IT" sz="22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r>
              <a:rPr lang="it-IT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tecnologia </a:t>
            </a:r>
            <a:r>
              <a:rPr lang="it-IT" sz="22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Thyssenkrupp</a:t>
            </a:r>
            <a:r>
              <a:rPr lang="it-IT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 l’elettrolizzazione alcalina.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progetto intende collocare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L’ARABIA SAUDITA COME HUB MONDIALE DELL’IDROGENO VERDE</a:t>
            </a:r>
            <a:endParaRPr lang="it-IT" sz="2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8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2CA3DF90-F382-4BA3-AA4C-C3643A08AD05}"/>
              </a:ext>
            </a:extLst>
          </p:cNvPr>
          <p:cNvSpPr/>
          <p:nvPr/>
        </p:nvSpPr>
        <p:spPr>
          <a:xfrm>
            <a:off x="683568" y="836712"/>
            <a:ext cx="8136904" cy="5822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it-IT" sz="3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Italia hub europeo per l’idrogeno?</a:t>
            </a:r>
            <a:endParaRPr lang="it-IT" sz="8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Alla fine di agosto il MISE mette in circolazione “</a:t>
            </a:r>
            <a:r>
              <a:rPr lang="it-IT" sz="26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PROGETTUALITA’ MISE RECOVERY &amp; RESILIENCE FACILITY” e l</a:t>
            </a:r>
            <a:r>
              <a:rPr lang="it-IT" sz="2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’idea dell’hub viene lanciata il 6 settembre a Cernobbio dal </a:t>
            </a:r>
            <a:r>
              <a:rPr lang="it-IT" sz="2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Ministro </a:t>
            </a:r>
            <a:r>
              <a:rPr lang="it-IT" sz="2600" b="1" dirty="0" err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Patuanelli</a:t>
            </a:r>
            <a:r>
              <a:rPr lang="it-IT" sz="2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it-IT" sz="2600" dirty="0">
                <a:latin typeface="Bookman Old Style" panose="02050604050505020204" pitchFamily="18" charset="0"/>
              </a:rPr>
              <a:t>L’ipotesi, confermata a fine settembre al Festival della scienza a Trieste, è rafforzata dalla </a:t>
            </a:r>
            <a:r>
              <a:rPr lang="it-IT" sz="2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richiesta all’Italia da parte della Commissione UE di essere capofila di una parte importante dell’IPCEI</a:t>
            </a:r>
            <a:r>
              <a:rPr lang="it-IT" sz="2600" dirty="0">
                <a:latin typeface="Bookman Old Style" panose="02050604050505020204" pitchFamily="18" charset="0"/>
              </a:rPr>
              <a:t> (</a:t>
            </a:r>
            <a:r>
              <a:rPr lang="it-IT" sz="2600" dirty="0" err="1">
                <a:latin typeface="Bookman Old Style" panose="02050604050505020204" pitchFamily="18" charset="0"/>
              </a:rPr>
              <a:t>Important</a:t>
            </a:r>
            <a:r>
              <a:rPr lang="it-IT" sz="2600" dirty="0">
                <a:latin typeface="Bookman Old Style" panose="02050604050505020204" pitchFamily="18" charset="0"/>
              </a:rPr>
              <a:t> Projects of Common </a:t>
            </a:r>
            <a:r>
              <a:rPr lang="it-IT" sz="2600" dirty="0" err="1">
                <a:latin typeface="Bookman Old Style" panose="02050604050505020204" pitchFamily="18" charset="0"/>
              </a:rPr>
              <a:t>European</a:t>
            </a:r>
            <a:r>
              <a:rPr lang="it-IT" sz="2600" dirty="0">
                <a:latin typeface="Bookman Old Style" panose="02050604050505020204" pitchFamily="18" charset="0"/>
              </a:rPr>
              <a:t> </a:t>
            </a:r>
            <a:r>
              <a:rPr lang="it-IT" sz="2600" dirty="0" err="1">
                <a:latin typeface="Bookman Old Style" panose="02050604050505020204" pitchFamily="18" charset="0"/>
              </a:rPr>
              <a:t>Interest</a:t>
            </a:r>
            <a:r>
              <a:rPr lang="it-IT" sz="2600" dirty="0">
                <a:latin typeface="Bookman Old Style" panose="02050604050505020204" pitchFamily="18" charset="0"/>
              </a:rPr>
              <a:t>) </a:t>
            </a:r>
            <a:r>
              <a:rPr lang="it-IT" sz="2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sull’idrogeno</a:t>
            </a:r>
            <a:r>
              <a:rPr lang="it-IT" sz="2600" dirty="0"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2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414C46C-AFBC-4304-8E08-08FB3773D626}"/>
              </a:ext>
            </a:extLst>
          </p:cNvPr>
          <p:cNvSpPr/>
          <p:nvPr/>
        </p:nvSpPr>
        <p:spPr>
          <a:xfrm>
            <a:off x="611560" y="692696"/>
            <a:ext cx="828092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latin typeface="Bookman Old Style" panose="02050604050505020204" pitchFamily="18" charset="0"/>
              </a:rPr>
              <a:t>Due i punti di forza</a:t>
            </a:r>
            <a:r>
              <a:rPr lang="it-IT" sz="2400" dirty="0">
                <a:latin typeface="Bookman Old Style" panose="02050604050505020204" pitchFamily="18" charset="0"/>
              </a:rPr>
              <a:t>: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la posizione geografica nel Mediterraneo</a:t>
            </a:r>
            <a:r>
              <a:rPr lang="it-IT" sz="2400" dirty="0">
                <a:latin typeface="Bookman Old Style" panose="02050604050505020204" pitchFamily="18" charset="0"/>
              </a:rPr>
              <a:t>, la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vastissima rete di trasporto </a:t>
            </a:r>
            <a:r>
              <a:rPr lang="it-IT" sz="2400" dirty="0">
                <a:latin typeface="Bookman Old Style" panose="02050604050505020204" pitchFamily="18" charset="0"/>
              </a:rPr>
              <a:t>del gas naturale adeguabile a rete per l’idrogeno.</a:t>
            </a:r>
          </a:p>
          <a:p>
            <a:endParaRPr lang="it-IT" sz="1200" dirty="0">
              <a:latin typeface="Bookman Old Style" panose="02050604050505020204" pitchFamily="18" charset="0"/>
            </a:endParaRPr>
          </a:p>
          <a:p>
            <a:r>
              <a:rPr lang="it-IT" sz="2400" dirty="0">
                <a:latin typeface="Bookman Old Style" panose="02050604050505020204" pitchFamily="18" charset="0"/>
              </a:rPr>
              <a:t>E si parla con chiarezza di «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produzione di idrogeno da elettrolisi da FER</a:t>
            </a:r>
            <a:r>
              <a:rPr lang="it-IT" sz="2400" dirty="0">
                <a:latin typeface="Bookman Old Style" panose="02050604050505020204" pitchFamily="18" charset="0"/>
              </a:rPr>
              <a:t>» con un riferimento non casuale ai Paesi del Nord Africa. </a:t>
            </a:r>
          </a:p>
          <a:p>
            <a:endParaRPr lang="it-IT" sz="1200" dirty="0">
              <a:latin typeface="Bookman Old Style" panose="02050604050505020204" pitchFamily="18" charset="0"/>
            </a:endParaRPr>
          </a:p>
          <a:p>
            <a:r>
              <a:rPr lang="it-IT" sz="2400" dirty="0">
                <a:latin typeface="Bookman Old Style" panose="02050604050505020204" pitchFamily="18" charset="0"/>
              </a:rPr>
              <a:t>Ottimo lanciare il cuore al di là dell’ostacolo invece che restare azzoppati al di qua di esso, ma </a:t>
            </a:r>
            <a:r>
              <a:rPr lang="it-IT" sz="2400" b="1" dirty="0">
                <a:latin typeface="Bookman Old Style" panose="02050604050505020204" pitchFamily="18" charset="0"/>
              </a:rPr>
              <a:t>A QUALI CONDIZIONI SARÀ CONSEGUIBILE UN OBIETTIVO COSÌ AMBIZIOSO?</a:t>
            </a:r>
          </a:p>
          <a:p>
            <a:endParaRPr lang="it-IT" sz="1200" dirty="0">
              <a:latin typeface="Bookman Old Style" panose="02050604050505020204" pitchFamily="18" charset="0"/>
            </a:endParaRPr>
          </a:p>
          <a:p>
            <a:pPr algn="ctr"/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Utile un confronto con la Germania e gli obiettivi del suo PNIEC, al cui interno è delineata la strategia H2</a:t>
            </a:r>
          </a:p>
        </p:txBody>
      </p:sp>
    </p:spTree>
    <p:extLst>
      <p:ext uri="{BB962C8B-B14F-4D97-AF65-F5344CB8AC3E}">
        <p14:creationId xmlns:p14="http://schemas.microsoft.com/office/powerpoint/2010/main" val="4067586110"/>
      </p:ext>
    </p:extLst>
  </p:cSld>
  <p:clrMapOvr>
    <a:masterClrMapping/>
  </p:clrMapOvr>
</p:sld>
</file>

<file path=ppt/theme/theme1.xml><?xml version="1.0" encoding="utf-8"?>
<a:theme xmlns:a="http://schemas.openxmlformats.org/drawingml/2006/main" name="Acero">
  <a:themeElements>
    <a:clrScheme name="Acero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Acer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cero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ro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19584</TotalTime>
  <Words>1387</Words>
  <Application>Microsoft Office PowerPoint</Application>
  <PresentationFormat>Presentazione su schermo (4:3)</PresentationFormat>
  <Paragraphs>105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Times New Roman</vt:lpstr>
      <vt:lpstr>Wingdings</vt:lpstr>
      <vt:lpstr>Acero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ENEA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 III Roma  3° Municipio  maggio 2007</dc:title>
  <dc:creator>Massimo Scalia</dc:creator>
  <cp:lastModifiedBy>Massimo Scalia</cp:lastModifiedBy>
  <cp:revision>500</cp:revision>
  <dcterms:created xsi:type="dcterms:W3CDTF">2007-03-24T12:51:19Z</dcterms:created>
  <dcterms:modified xsi:type="dcterms:W3CDTF">2020-10-09T11:17:09Z</dcterms:modified>
</cp:coreProperties>
</file>